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3" r:id="rId2"/>
  </p:sldMasterIdLst>
  <p:notesMasterIdLst>
    <p:notesMasterId r:id="rId35"/>
  </p:notesMasterIdLst>
  <p:sldIdLst>
    <p:sldId id="286" r:id="rId3"/>
    <p:sldId id="257" r:id="rId4"/>
    <p:sldId id="291"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87" r:id="rId27"/>
    <p:sldId id="288" r:id="rId28"/>
    <p:sldId id="289" r:id="rId29"/>
    <p:sldId id="281" r:id="rId30"/>
    <p:sldId id="282" r:id="rId31"/>
    <p:sldId id="283" r:id="rId32"/>
    <p:sldId id="284" r:id="rId33"/>
    <p:sldId id="290" r:id="rId34"/>
  </p:sldIdLst>
  <p:sldSz cx="9144000" cy="5143500" type="screen16x9"/>
  <p:notesSz cx="6858000" cy="9144000"/>
  <p:embeddedFontLst>
    <p:embeddedFont>
      <p:font typeface="Nunito" pitchFamily="2" charset="0"/>
      <p:regular r:id="rId36"/>
      <p:bold r:id="rId37"/>
      <p:italic r:id="rId38"/>
      <p:boldItalic r:id="rId39"/>
    </p:embeddedFont>
    <p:embeddedFont>
      <p:font typeface="Nunito Sans SemiBold" pitchFamily="2" charset="0"/>
      <p:regular r:id="rId40"/>
      <p:bold r:id="rId41"/>
      <p:italic r:id="rId42"/>
      <p:boldItalic r:id="rId43"/>
    </p:embeddedFont>
    <p:embeddedFont>
      <p:font typeface="Nunito SemiBold" pitchFamily="2" charset="0"/>
      <p:regular r:id="rId44"/>
      <p:bold r:id="rId45"/>
      <p:italic r:id="rId46"/>
      <p:boldItalic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54"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4.fntdata"/><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microsoft.com/office/2016/11/relationships/changesInfo" Target="changesInfos/changesInfo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9.fntdata"/><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43" Type="http://schemas.openxmlformats.org/officeDocument/2006/relationships/font" Target="fonts/font8.fntdata"/><Relationship Id="rId48" Type="http://customschemas.google.com/relationships/presentationmetadata" Target="metadata"/><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3.fntdata"/><Relationship Id="rId46" Type="http://schemas.openxmlformats.org/officeDocument/2006/relationships/font" Target="fonts/font11.fntdata"/><Relationship Id="rId20" Type="http://schemas.openxmlformats.org/officeDocument/2006/relationships/slide" Target="slides/slide1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1.fntdata"/><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eyja Clark" userId="ac779f6f-4429-44fc-8f9d-710140728d60" providerId="ADAL" clId="{28B8F656-0987-41B7-B70E-978F8F040AFF}"/>
    <pc:docChg chg="custSel addSld delSld modSld">
      <pc:chgData name="Freyja Clark" userId="ac779f6f-4429-44fc-8f9d-710140728d60" providerId="ADAL" clId="{28B8F656-0987-41B7-B70E-978F8F040AFF}" dt="2026-01-28T14:55:29.135" v="2160" actId="20577"/>
      <pc:docMkLst>
        <pc:docMk/>
      </pc:docMkLst>
      <pc:sldChg chg="modSp mod">
        <pc:chgData name="Freyja Clark" userId="ac779f6f-4429-44fc-8f9d-710140728d60" providerId="ADAL" clId="{28B8F656-0987-41B7-B70E-978F8F040AFF}" dt="2026-01-28T14:41:05.793" v="1010" actId="20577"/>
        <pc:sldMkLst>
          <pc:docMk/>
          <pc:sldMk cId="0" sldId="282"/>
        </pc:sldMkLst>
        <pc:spChg chg="mod">
          <ac:chgData name="Freyja Clark" userId="ac779f6f-4429-44fc-8f9d-710140728d60" providerId="ADAL" clId="{28B8F656-0987-41B7-B70E-978F8F040AFF}" dt="2026-01-28T14:41:05.793" v="1010" actId="20577"/>
          <ac:spMkLst>
            <pc:docMk/>
            <pc:sldMk cId="0" sldId="282"/>
            <ac:spMk id="263" creationId="{00000000-0000-0000-0000-000000000000}"/>
          </ac:spMkLst>
        </pc:spChg>
      </pc:sldChg>
      <pc:sldChg chg="modSp mod">
        <pc:chgData name="Freyja Clark" userId="ac779f6f-4429-44fc-8f9d-710140728d60" providerId="ADAL" clId="{28B8F656-0987-41B7-B70E-978F8F040AFF}" dt="2026-01-28T14:42:24.062" v="1245" actId="2710"/>
        <pc:sldMkLst>
          <pc:docMk/>
          <pc:sldMk cId="0" sldId="284"/>
        </pc:sldMkLst>
        <pc:spChg chg="mod">
          <ac:chgData name="Freyja Clark" userId="ac779f6f-4429-44fc-8f9d-710140728d60" providerId="ADAL" clId="{28B8F656-0987-41B7-B70E-978F8F040AFF}" dt="2026-01-28T14:42:24.062" v="1245" actId="2710"/>
          <ac:spMkLst>
            <pc:docMk/>
            <pc:sldMk cId="0" sldId="284"/>
            <ac:spMk id="277" creationId="{00000000-0000-0000-0000-000000000000}"/>
          </ac:spMkLst>
        </pc:spChg>
      </pc:sldChg>
      <pc:sldChg chg="del">
        <pc:chgData name="Freyja Clark" userId="ac779f6f-4429-44fc-8f9d-710140728d60" providerId="ADAL" clId="{28B8F656-0987-41B7-B70E-978F8F040AFF}" dt="2026-01-28T14:43:19.392" v="1246" actId="47"/>
        <pc:sldMkLst>
          <pc:docMk/>
          <pc:sldMk cId="0" sldId="285"/>
        </pc:sldMkLst>
      </pc:sldChg>
      <pc:sldChg chg="modSp add mod">
        <pc:chgData name="Freyja Clark" userId="ac779f6f-4429-44fc-8f9d-710140728d60" providerId="ADAL" clId="{28B8F656-0987-41B7-B70E-978F8F040AFF}" dt="2026-01-28T14:39:02.793" v="845" actId="313"/>
        <pc:sldMkLst>
          <pc:docMk/>
          <pc:sldMk cId="1054812900" sldId="289"/>
        </pc:sldMkLst>
        <pc:spChg chg="mod">
          <ac:chgData name="Freyja Clark" userId="ac779f6f-4429-44fc-8f9d-710140728d60" providerId="ADAL" clId="{28B8F656-0987-41B7-B70E-978F8F040AFF}" dt="2026-01-28T14:32:16.297" v="19" actId="20577"/>
          <ac:spMkLst>
            <pc:docMk/>
            <pc:sldMk cId="1054812900" sldId="289"/>
            <ac:spMk id="2" creationId="{4BCC450E-82B1-4151-BCBE-51B56B57CEEA}"/>
          </ac:spMkLst>
        </pc:spChg>
        <pc:spChg chg="mod">
          <ac:chgData name="Freyja Clark" userId="ac779f6f-4429-44fc-8f9d-710140728d60" providerId="ADAL" clId="{28B8F656-0987-41B7-B70E-978F8F040AFF}" dt="2026-01-28T14:39:02.793" v="845" actId="313"/>
          <ac:spMkLst>
            <pc:docMk/>
            <pc:sldMk cId="1054812900" sldId="289"/>
            <ac:spMk id="3" creationId="{52F6E88B-0FC6-4D1D-B71E-E2701AD9C2B9}"/>
          </ac:spMkLst>
        </pc:spChg>
      </pc:sldChg>
      <pc:sldChg chg="new del">
        <pc:chgData name="Freyja Clark" userId="ac779f6f-4429-44fc-8f9d-710140728d60" providerId="ADAL" clId="{28B8F656-0987-41B7-B70E-978F8F040AFF}" dt="2026-01-28T14:32:06.923" v="1" actId="47"/>
        <pc:sldMkLst>
          <pc:docMk/>
          <pc:sldMk cId="2113240989" sldId="289"/>
        </pc:sldMkLst>
      </pc:sldChg>
      <pc:sldChg chg="addSp delSp modSp add mod">
        <pc:chgData name="Freyja Clark" userId="ac779f6f-4429-44fc-8f9d-710140728d60" providerId="ADAL" clId="{28B8F656-0987-41B7-B70E-978F8F040AFF}" dt="2026-01-28T14:43:57.394" v="1273" actId="1076"/>
        <pc:sldMkLst>
          <pc:docMk/>
          <pc:sldMk cId="2640758925" sldId="290"/>
        </pc:sldMkLst>
        <pc:spChg chg="add del mod">
          <ac:chgData name="Freyja Clark" userId="ac779f6f-4429-44fc-8f9d-710140728d60" providerId="ADAL" clId="{28B8F656-0987-41B7-B70E-978F8F040AFF}" dt="2026-01-28T14:43:35.283" v="1263" actId="478"/>
          <ac:spMkLst>
            <pc:docMk/>
            <pc:sldMk cId="2640758925" sldId="290"/>
            <ac:spMk id="3" creationId="{F723A8B6-0310-4A13-ADBA-597ABA97D213}"/>
          </ac:spMkLst>
        </pc:spChg>
        <pc:spChg chg="mod">
          <ac:chgData name="Freyja Clark" userId="ac779f6f-4429-44fc-8f9d-710140728d60" providerId="ADAL" clId="{28B8F656-0987-41B7-B70E-978F8F040AFF}" dt="2026-01-28T14:43:57.394" v="1273" actId="1076"/>
          <ac:spMkLst>
            <pc:docMk/>
            <pc:sldMk cId="2640758925" sldId="290"/>
            <ac:spMk id="276" creationId="{00000000-0000-0000-0000-000000000000}"/>
          </ac:spMkLst>
        </pc:spChg>
        <pc:spChg chg="del">
          <ac:chgData name="Freyja Clark" userId="ac779f6f-4429-44fc-8f9d-710140728d60" providerId="ADAL" clId="{28B8F656-0987-41B7-B70E-978F8F040AFF}" dt="2026-01-28T14:43:27.050" v="1248" actId="478"/>
          <ac:spMkLst>
            <pc:docMk/>
            <pc:sldMk cId="2640758925" sldId="290"/>
            <ac:spMk id="277" creationId="{00000000-0000-0000-0000-000000000000}"/>
          </ac:spMkLst>
        </pc:spChg>
      </pc:sldChg>
      <pc:sldChg chg="modSp add mod modAnim">
        <pc:chgData name="Freyja Clark" userId="ac779f6f-4429-44fc-8f9d-710140728d60" providerId="ADAL" clId="{28B8F656-0987-41B7-B70E-978F8F040AFF}" dt="2026-01-28T14:55:29.135" v="2160" actId="20577"/>
        <pc:sldMkLst>
          <pc:docMk/>
          <pc:sldMk cId="432561409" sldId="291"/>
        </pc:sldMkLst>
        <pc:spChg chg="mod">
          <ac:chgData name="Freyja Clark" userId="ac779f6f-4429-44fc-8f9d-710140728d60" providerId="ADAL" clId="{28B8F656-0987-41B7-B70E-978F8F040AFF}" dt="2026-01-28T14:47:57.911" v="1289" actId="20577"/>
          <ac:spMkLst>
            <pc:docMk/>
            <pc:sldMk cId="432561409" sldId="291"/>
            <ac:spMk id="35" creationId="{00000000-0000-0000-0000-000000000000}"/>
          </ac:spMkLst>
        </pc:spChg>
        <pc:spChg chg="mod">
          <ac:chgData name="Freyja Clark" userId="ac779f6f-4429-44fc-8f9d-710140728d60" providerId="ADAL" clId="{28B8F656-0987-41B7-B70E-978F8F040AFF}" dt="2026-01-28T14:55:29.135" v="2160" actId="20577"/>
          <ac:spMkLst>
            <pc:docMk/>
            <pc:sldMk cId="432561409" sldId="291"/>
            <ac:spMk id="36" creationId="{00000000-0000-0000-0000-000000000000}"/>
          </ac:spMkLst>
        </pc:spChg>
      </pc:sldChg>
      <pc:sldMasterChg chg="delSldLayout">
        <pc:chgData name="Freyja Clark" userId="ac779f6f-4429-44fc-8f9d-710140728d60" providerId="ADAL" clId="{28B8F656-0987-41B7-B70E-978F8F040AFF}" dt="2026-01-28T14:32:06.923" v="1" actId="47"/>
        <pc:sldMasterMkLst>
          <pc:docMk/>
          <pc:sldMasterMk cId="0" sldId="2147483648"/>
        </pc:sldMasterMkLst>
        <pc:sldLayoutChg chg="del">
          <pc:chgData name="Freyja Clark" userId="ac779f6f-4429-44fc-8f9d-710140728d60" providerId="ADAL" clId="{28B8F656-0987-41B7-B70E-978F8F040AFF}" dt="2026-01-28T14:32:06.923" v="1" actId="47"/>
          <pc:sldLayoutMkLst>
            <pc:docMk/>
            <pc:sldMasterMk cId="0" sldId="2147483648"/>
            <pc:sldLayoutMk cId="0" sldId="214748365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54594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Encourage parents not to use past papers at home. If they want to use past papers with tutors, suggest that they could take copies of completed test home to work through with tutors. This may help them to work through specific misunderstandings. </a:t>
            </a:r>
          </a:p>
          <a:p>
            <a:pPr marL="158750" indent="0">
              <a:buNone/>
            </a:pPr>
            <a:endParaRPr lang="en-GB" dirty="0"/>
          </a:p>
        </p:txBody>
      </p:sp>
    </p:spTree>
    <p:extLst>
      <p:ext uri="{BB962C8B-B14F-4D97-AF65-F5344CB8AC3E}">
        <p14:creationId xmlns:p14="http://schemas.microsoft.com/office/powerpoint/2010/main" val="3839377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44657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extLst>
      <p:ext uri="{BB962C8B-B14F-4D97-AF65-F5344CB8AC3E}">
        <p14:creationId xmlns:p14="http://schemas.microsoft.com/office/powerpoint/2010/main" val="3152166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extLst>
      <p:ext uri="{BB962C8B-B14F-4D97-AF65-F5344CB8AC3E}">
        <p14:creationId xmlns:p14="http://schemas.microsoft.com/office/powerpoint/2010/main" val="1207232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3">
  <p:cSld name="Title slide 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476732157"/>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0"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81057253"/>
      </p:ext>
    </p:extLst>
  </p:cSld>
  <p:clrMap bg1="lt1" tx1="dk1" bg2="dk2" tx2="lt2" accent1="accent1" accent2="accent2" accent3="accent3" accent4="accent4" accent5="accent5" accent6="accent6" hlink="hlink" folHlink="folHlink"/>
  <p:sldLayoutIdLst>
    <p:sldLayoutId id="2147483654" r:id="rId1"/>
    <p:sldLayoutId id="2147483655" r:id="rId2"/>
    <p:sldLayoutId id="2147483656"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hyperlink" Target="https://www.sats-papers.co.uk/ks2-sats-papers/" TargetMode="Externa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11700" y="3798733"/>
            <a:ext cx="8520600" cy="717608"/>
          </a:xfrm>
          <a:prstGeom prst="rect">
            <a:avLst/>
          </a:prstGeom>
        </p:spPr>
        <p:txBody>
          <a:bodyPr spcFirstLastPara="1" wrap="square" lIns="91425" tIns="91425" rIns="91425" bIns="91425" anchor="b" anchorCtr="0">
            <a:noAutofit/>
          </a:bodyPr>
          <a:lstStyle/>
          <a:p>
            <a:r>
              <a:rPr lang="en-US" sz="4000" dirty="0">
                <a:solidFill>
                  <a:schemeClr val="bg1"/>
                </a:solidFill>
                <a:latin typeface="+mj-lt"/>
                <a:ea typeface="Arial"/>
                <a:cs typeface="Arial"/>
                <a:sym typeface="Arial"/>
              </a:rPr>
              <a:t>Year 6 SATs 2026 Presentation</a:t>
            </a:r>
            <a:br>
              <a:rPr lang="en-US" sz="4000" dirty="0">
                <a:solidFill>
                  <a:schemeClr val="bg1"/>
                </a:solidFill>
                <a:latin typeface="+mj-lt"/>
                <a:ea typeface="Arial"/>
                <a:cs typeface="Arial"/>
                <a:sym typeface="Arial"/>
              </a:rPr>
            </a:br>
            <a:r>
              <a:rPr lang="en-US" sz="3200" dirty="0">
                <a:solidFill>
                  <a:schemeClr val="bg1"/>
                </a:solidFill>
                <a:latin typeface="+mj-lt"/>
                <a:ea typeface="Arial"/>
                <a:cs typeface="Arial"/>
                <a:sym typeface="Arial"/>
              </a:rPr>
              <a:t>28/01/26</a:t>
            </a:r>
            <a:endParaRPr sz="3800" dirty="0">
              <a:solidFill>
                <a:schemeClr val="bg1"/>
              </a:solidFill>
              <a:latin typeface="+mj-lt"/>
              <a:ea typeface="Nunito Sans Light"/>
              <a:cs typeface="Nunito Sans Light"/>
              <a:sym typeface="Nunito Sans Light"/>
            </a:endParaRPr>
          </a:p>
        </p:txBody>
      </p:sp>
      <p:pic>
        <p:nvPicPr>
          <p:cNvPr id="5" name="Picture 4" descr="Screen Clipping">
            <a:extLst>
              <a:ext uri="{FF2B5EF4-FFF2-40B4-BE49-F238E27FC236}">
                <a16:creationId xmlns:a16="http://schemas.microsoft.com/office/drawing/2014/main" id="{1CD53901-1D65-4AA1-AC6A-8E85F9C93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5133" y="254728"/>
            <a:ext cx="2273734" cy="254123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1: GPS)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2: Spelling)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Tuesday 12</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Thursday 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SATs Week</a:t>
            </a:r>
            <a:endParaRPr dirty="0"/>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114300" indent="0">
              <a:buNone/>
            </a:pPr>
            <a:r>
              <a:rPr lang="en-GB" dirty="0"/>
              <a:t>We make sure that SATs week is fun and memorable for the right reasons. </a:t>
            </a:r>
          </a:p>
          <a:p>
            <a:pPr marL="114300" indent="0">
              <a:buNone/>
            </a:pPr>
            <a:endParaRPr lang="en-GB" b="1" dirty="0"/>
          </a:p>
          <a:p>
            <a:pPr marL="114300" indent="0">
              <a:buNone/>
            </a:pPr>
            <a:r>
              <a:rPr lang="en-GB" b="1" dirty="0"/>
              <a:t>SATs Breakfast</a:t>
            </a:r>
          </a:p>
          <a:p>
            <a:pPr marL="114300" indent="0">
              <a:buNone/>
            </a:pPr>
            <a:endParaRPr lang="en-GB" b="1" dirty="0"/>
          </a:p>
          <a:p>
            <a:pPr>
              <a:buFont typeface="Arial" panose="020B0604020202020204" pitchFamily="34" charset="0"/>
              <a:buChar char="•"/>
            </a:pPr>
            <a:r>
              <a:rPr lang="en-GB" dirty="0"/>
              <a:t>The children will be welcome to join us for SATs breakfast from 8.30am from Monday-Thursday during SATs week. This provides a relaxed start to the day where the children can make sure they have a good breakfast and chance to chat with their friends. You’re welcome to join!</a:t>
            </a:r>
          </a:p>
          <a:p>
            <a:pPr>
              <a:buFont typeface="Arial" panose="020B0604020202020204" pitchFamily="34" charset="0"/>
              <a:buChar char="•"/>
            </a:pPr>
            <a:endParaRPr lang="en-GB" b="1" dirty="0"/>
          </a:p>
          <a:p>
            <a:pPr marL="114300" indent="0">
              <a:buNone/>
            </a:pPr>
            <a:r>
              <a:rPr lang="en-GB" b="1" dirty="0"/>
              <a:t>SATs Week Activities</a:t>
            </a:r>
          </a:p>
          <a:p>
            <a:pPr marL="114300" indent="0">
              <a:buNone/>
            </a:pPr>
            <a:endParaRPr lang="en-GB" b="1" dirty="0"/>
          </a:p>
          <a:p>
            <a:pPr marL="114300" indent="0">
              <a:buNone/>
            </a:pPr>
            <a:r>
              <a:rPr lang="en-GB" dirty="0"/>
              <a:t>The whole week will be off timetable. We may do some short revision sessions in the afternoons/after the assessments, however we will most likely be doing project based work. Hopefully with a trip/experience planned for the Friday!</a:t>
            </a:r>
            <a:endParaRPr lang="en-GB" sz="1100" b="0" i="0" u="none" strike="noStrike" cap="none" dirty="0">
              <a:solidFill>
                <a:srgbClr val="000000"/>
              </a:solidFill>
              <a:latin typeface="Arial"/>
              <a:ea typeface="Arial"/>
              <a:cs typeface="Arial"/>
              <a:sym typeface="Arial"/>
            </a:endParaRPr>
          </a:p>
          <a:p>
            <a:endParaRPr sz="1100" b="0" i="0" u="none" strike="noStrike" cap="none" dirty="0">
              <a:solidFill>
                <a:srgbClr val="000000"/>
              </a:solidFill>
              <a:latin typeface="Aria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extLst>
      <p:ext uri="{BB962C8B-B14F-4D97-AF65-F5344CB8AC3E}">
        <p14:creationId xmlns:p14="http://schemas.microsoft.com/office/powerpoint/2010/main" val="432561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2" end="2"/>
                                            </p:txEl>
                                          </p:spTgt>
                                        </p:tgtEl>
                                        <p:attrNameLst>
                                          <p:attrName>style.visibility</p:attrName>
                                        </p:attrNameLst>
                                      </p:cBhvr>
                                      <p:to>
                                        <p:strVal val="visible"/>
                                      </p:to>
                                    </p:set>
                                    <p:animEffect transition="in" filter="fade">
                                      <p:cBhvr>
                                        <p:cTn id="12" dur="500"/>
                                        <p:tgtEl>
                                          <p:spTgt spid="3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4" end="4"/>
                                            </p:txEl>
                                          </p:spTgt>
                                        </p:tgtEl>
                                        <p:attrNameLst>
                                          <p:attrName>style.visibility</p:attrName>
                                        </p:attrNameLst>
                                      </p:cBhvr>
                                      <p:to>
                                        <p:strVal val="visible"/>
                                      </p:to>
                                    </p:set>
                                    <p:animEffect transition="in" filter="fade">
                                      <p:cBhvr>
                                        <p:cTn id="17" dur="500"/>
                                        <p:tgtEl>
                                          <p:spTgt spid="3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6" end="6"/>
                                            </p:txEl>
                                          </p:spTgt>
                                        </p:tgtEl>
                                        <p:attrNameLst>
                                          <p:attrName>style.visibility</p:attrName>
                                        </p:attrNameLst>
                                      </p:cBhvr>
                                      <p:to>
                                        <p:strVal val="visible"/>
                                      </p:to>
                                    </p:set>
                                    <p:animEffect transition="in" filter="fade">
                                      <p:cBhvr>
                                        <p:cTn id="22" dur="500"/>
                                        <p:tgtEl>
                                          <p:spTgt spid="3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8" end="8"/>
                                            </p:txEl>
                                          </p:spTgt>
                                        </p:tgtEl>
                                        <p:attrNameLst>
                                          <p:attrName>style.visibility</p:attrName>
                                        </p:attrNameLst>
                                      </p:cBhvr>
                                      <p:to>
                                        <p:strVal val="visible"/>
                                      </p:to>
                                    </p:set>
                                    <p:animEffect transition="in" filter="fade">
                                      <p:cBhvr>
                                        <p:cTn id="27" dur="500"/>
                                        <p:tgtEl>
                                          <p:spTgt spid="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tests take place during normal school hours, under exam conditions. </a:t>
            </a:r>
            <a:endParaRPr dirty="0"/>
          </a:p>
          <a:p>
            <a:pPr marL="457200" lvl="0" indent="-342900" algn="l" rtl="0">
              <a:lnSpc>
                <a:spcPct val="115000"/>
              </a:lnSpc>
              <a:spcBef>
                <a:spcPts val="0"/>
              </a:spcBef>
              <a:spcAft>
                <a:spcPts val="0"/>
              </a:spcAft>
              <a:buSzPts val="1800"/>
              <a:buFont typeface="Nunito"/>
              <a:buChar char="●"/>
            </a:pPr>
            <a:r>
              <a:rPr lang="en-GB" dirty="0"/>
              <a:t>Children are not allowed to talk to each other from the moment the assessments are handed out until they are collected at the end of the test. </a:t>
            </a:r>
            <a:endParaRPr dirty="0"/>
          </a:p>
          <a:p>
            <a:pPr marL="457200" lvl="0" indent="-342900" algn="l" rtl="0">
              <a:lnSpc>
                <a:spcPct val="115000"/>
              </a:lnSpc>
              <a:spcBef>
                <a:spcPts val="0"/>
              </a:spcBef>
              <a:spcAft>
                <a:spcPts val="0"/>
              </a:spcAft>
              <a:buSzPts val="1800"/>
              <a:buFont typeface="Nunito"/>
              <a:buChar char="●"/>
            </a:pPr>
            <a:r>
              <a:rPr lang="en-GB" dirty="0"/>
              <a:t>After the tests are completed, the papers are sent away to be marked </a:t>
            </a:r>
            <a:r>
              <a:rPr lang="en-GB" dirty="0">
                <a:solidFill>
                  <a:srgbClr val="283593"/>
                </a:solidFill>
              </a:rPr>
              <a:t>externally</a:t>
            </a:r>
            <a:r>
              <a:rPr lang="en-GB" dirty="0"/>
              <a:t>. </a:t>
            </a:r>
            <a:endParaRPr dirty="0"/>
          </a:p>
          <a:p>
            <a:pPr marL="457200" lvl="0" indent="-342900" algn="l" rtl="0">
              <a:lnSpc>
                <a:spcPct val="115000"/>
              </a:lnSpc>
              <a:spcBef>
                <a:spcPts val="0"/>
              </a:spcBef>
              <a:spcAft>
                <a:spcPts val="0"/>
              </a:spcAft>
              <a:buSzPts val="1800"/>
              <a:buFont typeface="Nunito"/>
              <a:buChar char="●"/>
            </a:pPr>
            <a:r>
              <a:rPr lang="en-GB" dirty="0"/>
              <a:t>The results are then sent to the school in July. </a:t>
            </a:r>
            <a:endParaRPr dirty="0"/>
          </a:p>
          <a:p>
            <a:pPr marL="457200" lvl="0" indent="-342900" algn="l" rtl="0">
              <a:lnSpc>
                <a:spcPct val="115000"/>
              </a:lnSpc>
              <a:spcBef>
                <a:spcPts val="0"/>
              </a:spcBef>
              <a:spcAft>
                <a:spcPts val="0"/>
              </a:spcAft>
              <a:buSzPts val="1800"/>
              <a:buFont typeface="Nunito"/>
              <a:buChar char="●"/>
            </a:pPr>
            <a:r>
              <a:rPr lang="en-GB" dirty="0"/>
              <a:t>Each test lasts no longer than 60 minutes: </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Spelling, punctuation and grammar (paper 1: Grammar/ Punctuation) – 45 minutes</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Spelling, punctuation and grammar (paper 2: Spelling) – 15 minutes</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Reading – 60 minutes </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1: Arithmetic) – 30 minutes</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2: Reasoning) – 40 minutes</a:t>
            </a:r>
            <a:endParaRPr dirty="0"/>
          </a:p>
          <a:p>
            <a:pPr marL="914400" lvl="1" indent="-317500" algn="l" rtl="0">
              <a:lnSpc>
                <a:spcPct val="100000"/>
              </a:lnSpc>
              <a:spcBef>
                <a:spcPts val="0"/>
              </a:spcBef>
              <a:spcAft>
                <a:spcPts val="0"/>
              </a:spcAft>
              <a:buSzPts val="1400"/>
              <a:buChar char="○"/>
            </a:pPr>
            <a:r>
              <a:rPr lang="en-GB" dirty="0">
                <a:solidFill>
                  <a:srgbClr val="283593"/>
                </a:solidFill>
                <a:latin typeface="Arial"/>
                <a:ea typeface="Arial"/>
                <a:cs typeface="Arial"/>
                <a:sym typeface="Arial"/>
              </a:rPr>
              <a:t>Maths (paper 3: Reasoning) – 40 minutes</a:t>
            </a:r>
            <a:endParaRPr dirty="0"/>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1 mark questions: </a:t>
            </a:r>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a:t>
            </a:r>
          </a:p>
          <a:p>
            <a:pPr marL="114300" indent="0">
              <a:buNone/>
            </a:pPr>
            <a:endParaRPr lang="en-GB" dirty="0"/>
          </a:p>
          <a:p>
            <a:pPr marL="114300" indent="0">
              <a:buNone/>
            </a:pPr>
            <a:r>
              <a:rPr lang="en-GB" b="1" dirty="0"/>
              <a:t>Tips:</a:t>
            </a:r>
          </a:p>
          <a:p>
            <a:pPr>
              <a:lnSpc>
                <a:spcPct val="150000"/>
              </a:lnSpc>
              <a:buFont typeface="Arial" panose="020B0604020202020204" pitchFamily="34" charset="0"/>
              <a:buChar char="•"/>
            </a:pPr>
            <a:r>
              <a:rPr lang="en-GB" dirty="0"/>
              <a:t>Don’t use past papers as they are used in school to prepare the children. </a:t>
            </a:r>
          </a:p>
          <a:p>
            <a:pPr>
              <a:lnSpc>
                <a:spcPct val="150000"/>
              </a:lnSpc>
              <a:buFont typeface="Arial" panose="020B0604020202020204" pitchFamily="34" charset="0"/>
              <a:buChar char="•"/>
            </a:pPr>
            <a:r>
              <a:rPr lang="en-GB" dirty="0"/>
              <a:t>Talk to your child’s class teacher if you have any concerns rather than worry your child.</a:t>
            </a:r>
          </a:p>
          <a:p>
            <a:pPr>
              <a:lnSpc>
                <a:spcPct val="150000"/>
              </a:lnSpc>
              <a:buFont typeface="Arial" panose="020B0604020202020204" pitchFamily="34" charset="0"/>
              <a:buChar char="•"/>
            </a:pPr>
            <a:r>
              <a:rPr lang="en-GB" dirty="0"/>
              <a:t>Encourage your child to talk to their teacher or a trusted adult (including yourself) about their anxieties. Don’t forget that a small amount of anxiety is normal and not harmful.</a:t>
            </a:r>
          </a:p>
          <a:p>
            <a:pPr>
              <a:lnSpc>
                <a:spcPct val="150000"/>
              </a:lnSpc>
              <a:buFont typeface="Arial" panose="020B0604020202020204" pitchFamily="34" charset="0"/>
              <a:buChar char="•"/>
            </a:pPr>
            <a:r>
              <a:rPr lang="en-GB" dirty="0"/>
              <a:t>Give your child a quiet, distraction free space to complete homework or study.</a:t>
            </a:r>
          </a:p>
          <a:p>
            <a:pPr>
              <a:lnSpc>
                <a:spcPct val="150000"/>
              </a:lnSpc>
              <a:buFont typeface="Arial" panose="020B0604020202020204" pitchFamily="34" charset="0"/>
              <a:buChar char="•"/>
            </a:pPr>
            <a:r>
              <a:rPr lang="en-GB" dirty="0"/>
              <a:t>Give your child time to go outside and reduce screen time.</a:t>
            </a:r>
          </a:p>
          <a:p>
            <a:pPr>
              <a:lnSpc>
                <a:spcPct val="150000"/>
              </a:lnSpc>
              <a:buFont typeface="Arial" panose="020B0604020202020204" pitchFamily="34" charset="0"/>
              <a:buChar char="•"/>
            </a:pPr>
            <a:r>
              <a:rPr lang="en-GB" dirty="0"/>
              <a:t>Ensure your child is eating and drinking well and getting a good amount of sleep.</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C450E-82B1-4151-BCBE-51B56B57CEEA}"/>
              </a:ext>
            </a:extLst>
          </p:cNvPr>
          <p:cNvSpPr>
            <a:spLocks noGrp="1"/>
          </p:cNvSpPr>
          <p:nvPr>
            <p:ph type="title"/>
          </p:nvPr>
        </p:nvSpPr>
        <p:spPr/>
        <p:txBody>
          <a:bodyPr/>
          <a:lstStyle/>
          <a:p>
            <a:r>
              <a:rPr lang="en-GB" dirty="0"/>
              <a:t>Past Papers in School</a:t>
            </a:r>
          </a:p>
        </p:txBody>
      </p:sp>
      <p:sp>
        <p:nvSpPr>
          <p:cNvPr id="3" name="Text Placeholder 2">
            <a:extLst>
              <a:ext uri="{FF2B5EF4-FFF2-40B4-BE49-F238E27FC236}">
                <a16:creationId xmlns:a16="http://schemas.microsoft.com/office/drawing/2014/main" id="{52F6E88B-0FC6-4D1D-B71E-E2701AD9C2B9}"/>
              </a:ext>
            </a:extLst>
          </p:cNvPr>
          <p:cNvSpPr>
            <a:spLocks noGrp="1"/>
          </p:cNvSpPr>
          <p:nvPr>
            <p:ph type="body" idx="1"/>
          </p:nvPr>
        </p:nvSpPr>
        <p:spPr/>
        <p:txBody>
          <a:bodyPr/>
          <a:lstStyle/>
          <a:p>
            <a:pPr marL="114300" indent="0">
              <a:buNone/>
            </a:pPr>
            <a:r>
              <a:rPr lang="en-GB" dirty="0"/>
              <a:t>We are practicing with past papers in school. It would be beneficial to us if children did not go through these at home (either with yourselves or tutors) as it can affect the quality of the work we do in school. </a:t>
            </a:r>
          </a:p>
          <a:p>
            <a:pPr marL="114300" indent="0">
              <a:buNone/>
            </a:pPr>
            <a:endParaRPr lang="en-GB" b="1" dirty="0"/>
          </a:p>
          <a:p>
            <a:pPr marL="114300" indent="0">
              <a:buNone/>
            </a:pPr>
            <a:r>
              <a:rPr lang="en-GB" b="1" dirty="0"/>
              <a:t>I am happy to send photocopies of completed assessments </a:t>
            </a:r>
            <a:r>
              <a:rPr lang="en-GB" dirty="0"/>
              <a:t>home if you would like to go through these.</a:t>
            </a:r>
          </a:p>
          <a:p>
            <a:pPr marL="114300" indent="0">
              <a:buNone/>
            </a:pPr>
            <a:endParaRPr lang="en-GB" dirty="0"/>
          </a:p>
          <a:p>
            <a:pPr marL="114300" indent="0">
              <a:buNone/>
            </a:pPr>
            <a:r>
              <a:rPr lang="en-GB" dirty="0"/>
              <a:t>If you wish to do this, and you want to know how to approach a question, worked examples can be found on websites such as this:</a:t>
            </a:r>
          </a:p>
          <a:p>
            <a:pPr marL="114300" indent="0">
              <a:buNone/>
            </a:pPr>
            <a:endParaRPr lang="en-GB" dirty="0"/>
          </a:p>
          <a:p>
            <a:pPr marL="114300" indent="0">
              <a:buNone/>
            </a:pPr>
            <a:r>
              <a:rPr lang="en-GB" dirty="0">
                <a:hlinkClick r:id="rId2"/>
              </a:rPr>
              <a:t>https://www.sats-papers.co.uk/ks2-sats-papers/</a:t>
            </a:r>
            <a:r>
              <a:rPr lang="en-GB" dirty="0"/>
              <a:t> </a:t>
            </a:r>
          </a:p>
        </p:txBody>
      </p:sp>
      <p:sp>
        <p:nvSpPr>
          <p:cNvPr id="4" name="Slide Number Placeholder 3">
            <a:extLst>
              <a:ext uri="{FF2B5EF4-FFF2-40B4-BE49-F238E27FC236}">
                <a16:creationId xmlns:a16="http://schemas.microsoft.com/office/drawing/2014/main" id="{820AA651-1F7F-4D5A-968D-EC80B92BF1F7}"/>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8413801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CC450E-82B1-4151-BCBE-51B56B57CEEA}"/>
              </a:ext>
            </a:extLst>
          </p:cNvPr>
          <p:cNvSpPr>
            <a:spLocks noGrp="1"/>
          </p:cNvSpPr>
          <p:nvPr>
            <p:ph type="title"/>
          </p:nvPr>
        </p:nvSpPr>
        <p:spPr/>
        <p:txBody>
          <a:bodyPr/>
          <a:lstStyle/>
          <a:p>
            <a:r>
              <a:rPr lang="en-GB" dirty="0"/>
              <a:t>Booster Groups</a:t>
            </a:r>
          </a:p>
        </p:txBody>
      </p:sp>
      <p:sp>
        <p:nvSpPr>
          <p:cNvPr id="3" name="Text Placeholder 2">
            <a:extLst>
              <a:ext uri="{FF2B5EF4-FFF2-40B4-BE49-F238E27FC236}">
                <a16:creationId xmlns:a16="http://schemas.microsoft.com/office/drawing/2014/main" id="{52F6E88B-0FC6-4D1D-B71E-E2701AD9C2B9}"/>
              </a:ext>
            </a:extLst>
          </p:cNvPr>
          <p:cNvSpPr>
            <a:spLocks noGrp="1"/>
          </p:cNvSpPr>
          <p:nvPr>
            <p:ph type="body" idx="1"/>
          </p:nvPr>
        </p:nvSpPr>
        <p:spPr>
          <a:xfrm>
            <a:off x="311700" y="739303"/>
            <a:ext cx="8426750" cy="3525516"/>
          </a:xfrm>
        </p:spPr>
        <p:txBody>
          <a:bodyPr/>
          <a:lstStyle/>
          <a:p>
            <a:pPr marL="114300" indent="0">
              <a:buNone/>
            </a:pPr>
            <a:r>
              <a:rPr lang="en-GB" dirty="0"/>
              <a:t>We are running multiple booster groups in school. These are currently invite only, based on my assessment of children’s individual situations. </a:t>
            </a:r>
          </a:p>
          <a:p>
            <a:pPr marL="114300" indent="0">
              <a:buNone/>
            </a:pPr>
            <a:endParaRPr lang="en-GB" dirty="0"/>
          </a:p>
          <a:p>
            <a:pPr marL="114300" indent="0">
              <a:buNone/>
            </a:pPr>
            <a:r>
              <a:rPr lang="en-GB" dirty="0"/>
              <a:t>Currently we are running: </a:t>
            </a:r>
          </a:p>
          <a:p>
            <a:pPr marL="114300" indent="0">
              <a:buNone/>
            </a:pPr>
            <a:r>
              <a:rPr lang="en-GB" dirty="0"/>
              <a:t>Monday: GDS Booster (Mrs V)</a:t>
            </a:r>
          </a:p>
          <a:p>
            <a:pPr marL="114300" indent="0">
              <a:buNone/>
            </a:pPr>
            <a:r>
              <a:rPr lang="en-GB" dirty="0"/>
              <a:t>Wednesday: SPaG Booster (Mrs C)</a:t>
            </a:r>
          </a:p>
          <a:p>
            <a:pPr marL="114300" indent="0">
              <a:buNone/>
            </a:pPr>
            <a:r>
              <a:rPr lang="en-GB" dirty="0"/>
              <a:t>Thursday: Maths Booster (Mrs C)</a:t>
            </a:r>
          </a:p>
          <a:p>
            <a:pPr marL="114300" indent="0">
              <a:buNone/>
            </a:pPr>
            <a:r>
              <a:rPr lang="en-GB" dirty="0"/>
              <a:t>Friday: Reading (Mrs V)</a:t>
            </a:r>
          </a:p>
          <a:p>
            <a:pPr marL="114300" indent="0">
              <a:buNone/>
            </a:pPr>
            <a:endParaRPr lang="en-GB" dirty="0"/>
          </a:p>
          <a:p>
            <a:pPr marL="114300" indent="0">
              <a:buNone/>
            </a:pPr>
            <a:r>
              <a:rPr lang="en-GB" dirty="0"/>
              <a:t>If you are concerned that your child is not part of a booster group, or you feel they would benefit, please get in touch. We can be flexible and add children as necessary.</a:t>
            </a:r>
          </a:p>
          <a:p>
            <a:pPr marL="114300" indent="0">
              <a:buNone/>
            </a:pPr>
            <a:endParaRPr lang="en-GB" dirty="0"/>
          </a:p>
          <a:p>
            <a:pPr marL="114300" indent="0">
              <a:buNone/>
            </a:pPr>
            <a:r>
              <a:rPr lang="en-GB" dirty="0"/>
              <a:t>Booster groups are a relaxed way of practising questions/concepts without adding undue pressure. Surprisingly, the children all say they enjoy them! </a:t>
            </a:r>
          </a:p>
          <a:p>
            <a:pPr marL="114300" indent="0">
              <a:buNone/>
            </a:pPr>
            <a:endParaRPr lang="en-GB" dirty="0"/>
          </a:p>
        </p:txBody>
      </p:sp>
      <p:sp>
        <p:nvSpPr>
          <p:cNvPr id="4" name="Slide Number Placeholder 3">
            <a:extLst>
              <a:ext uri="{FF2B5EF4-FFF2-40B4-BE49-F238E27FC236}">
                <a16:creationId xmlns:a16="http://schemas.microsoft.com/office/drawing/2014/main" id="{820AA651-1F7F-4D5A-968D-EC80B92BF1F7}"/>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0548129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dirty="0"/>
              <a:t>SATs often induce a certain degree of worry or anxiety but there is, of course, a tipping point. </a:t>
            </a:r>
            <a:endParaRPr dirty="0"/>
          </a:p>
          <a:p>
            <a:pPr marL="114300" lvl="0" indent="0" algn="l" rtl="0">
              <a:lnSpc>
                <a:spcPct val="115000"/>
              </a:lnSpc>
              <a:spcBef>
                <a:spcPts val="0"/>
              </a:spcBef>
              <a:spcAft>
                <a:spcPts val="0"/>
              </a:spcAft>
              <a:buSzPts val="1800"/>
              <a:buNone/>
            </a:pPr>
            <a:endParaRPr dirty="0"/>
          </a:p>
          <a:p>
            <a:pPr marL="114300" lvl="0" indent="0" algn="l" rtl="0">
              <a:lnSpc>
                <a:spcPct val="115000"/>
              </a:lnSpc>
              <a:spcBef>
                <a:spcPts val="0"/>
              </a:spcBef>
              <a:spcAft>
                <a:spcPts val="0"/>
              </a:spcAft>
              <a:buSzPts val="1800"/>
              <a:buNone/>
            </a:pPr>
            <a:r>
              <a:rPr lang="en-GB" dirty="0"/>
              <a:t>SATs anxiety should not:</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Affect a child’s appetite</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Affect a child’s sleep</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Affect a child’s personality</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Induce panic, tears or disengagement from lessons or hobbies</a:t>
            </a:r>
            <a:endParaRPr dirty="0"/>
          </a:p>
          <a:p>
            <a:pPr marL="457200" lvl="0" indent="-342900" algn="l" rtl="0">
              <a:lnSpc>
                <a:spcPct val="115000"/>
              </a:lnSpc>
              <a:spcBef>
                <a:spcPts val="0"/>
              </a:spcBef>
              <a:spcAft>
                <a:spcPts val="0"/>
              </a:spcAft>
              <a:buSzPts val="1800"/>
              <a:buFont typeface="Nunito"/>
              <a:buChar char="●"/>
            </a:pPr>
            <a:r>
              <a:rPr lang="en-GB" dirty="0">
                <a:solidFill>
                  <a:srgbClr val="283593"/>
                </a:solidFill>
              </a:rPr>
              <a:t>Be a reason not to attend school.</a:t>
            </a:r>
            <a:endParaRPr dirty="0"/>
          </a:p>
          <a:p>
            <a:pPr marL="114300" lvl="0" indent="0" algn="l" rtl="0">
              <a:lnSpc>
                <a:spcPct val="115000"/>
              </a:lnSpc>
              <a:spcBef>
                <a:spcPts val="0"/>
              </a:spcBef>
              <a:spcAft>
                <a:spcPts val="0"/>
              </a:spcAft>
              <a:buSzPts val="1800"/>
              <a:buNone/>
            </a:pPr>
            <a:endParaRPr dirty="0"/>
          </a:p>
          <a:p>
            <a:pPr marL="114300" lvl="0" indent="0" algn="l" rtl="0">
              <a:lnSpc>
                <a:spcPct val="115000"/>
              </a:lnSpc>
              <a:spcBef>
                <a:spcPts val="0"/>
              </a:spcBef>
              <a:spcAft>
                <a:spcPts val="0"/>
              </a:spcAft>
              <a:buSzPts val="1800"/>
              <a:buNone/>
            </a:pPr>
            <a:r>
              <a:rPr lang="en-GB" dirty="0"/>
              <a:t>If any of the above are evident, SATs may be causing an excessive degree of anxiety and may benefit from some additional support. Please come and see us if this is happening and we can find a way to reduce the pressure for your child. </a:t>
            </a:r>
            <a:endParaRPr dirty="0"/>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70" name="Google Shape;27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Talk to the school</a:t>
            </a:r>
            <a:endParaRPr/>
          </a:p>
          <a:p>
            <a:pPr marL="114300" lvl="0" indent="0" algn="l" rtl="0">
              <a:lnSpc>
                <a:spcPct val="115000"/>
              </a:lnSpc>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lnSpc>
                <a:spcPct val="115000"/>
              </a:lnSpc>
              <a:spcBef>
                <a:spcPts val="0"/>
              </a:spcBef>
              <a:spcAft>
                <a:spcPts val="0"/>
              </a:spcAft>
              <a:buSzPts val="1800"/>
              <a:buNone/>
            </a:pPr>
            <a:r>
              <a:rPr lang="en-GB">
                <a:solidFill>
                  <a:srgbClr val="283593"/>
                </a:solidFill>
              </a:rPr>
              <a:t>Talk to your child</a:t>
            </a:r>
            <a:endParaRPr/>
          </a:p>
          <a:p>
            <a:pPr marL="114300" lvl="0" indent="0" algn="l" rtl="0">
              <a:lnSpc>
                <a:spcPct val="115000"/>
              </a:lnSpc>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lnSpc>
                <a:spcPct val="115000"/>
              </a:lnSpc>
              <a:spcBef>
                <a:spcPts val="0"/>
              </a:spcBef>
              <a:spcAft>
                <a:spcPts val="0"/>
              </a:spcAft>
              <a:buSzPts val="1800"/>
              <a:buNone/>
            </a:pPr>
            <a:r>
              <a:rPr lang="en-GB">
                <a:solidFill>
                  <a:srgbClr val="283593"/>
                </a:solidFill>
              </a:rPr>
              <a:t>Encourage your child to talk to their teacher</a:t>
            </a:r>
            <a:endParaRPr/>
          </a:p>
          <a:p>
            <a:pPr marL="114300" lvl="0" indent="0" algn="l" rtl="0">
              <a:lnSpc>
                <a:spcPct val="115000"/>
              </a:lnSpc>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lnSpc>
                <a:spcPct val="115000"/>
              </a:lnSpc>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lnSpc>
                <a:spcPct val="115000"/>
              </a:lnSpc>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Year 6 children</a:t>
            </a:r>
            <a:endParaRPr/>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endParaRPr dirty="0"/>
          </a:p>
          <a:p>
            <a:pPr lvl="0" algn="l" rtl="0">
              <a:lnSpc>
                <a:spcPct val="150000"/>
              </a:lnSpc>
              <a:spcBef>
                <a:spcPts val="0"/>
              </a:spcBef>
              <a:spcAft>
                <a:spcPts val="0"/>
              </a:spcAft>
              <a:buSzPts val="1800"/>
              <a:buFont typeface="Arial" panose="020B0604020202020204" pitchFamily="34" charset="0"/>
              <a:buChar char="•"/>
            </a:pPr>
            <a:r>
              <a:rPr lang="en-GB" dirty="0"/>
              <a:t>The adults in school only ask you to try your best. Having a positive attitude will help!</a:t>
            </a:r>
            <a:endParaRPr dirty="0"/>
          </a:p>
          <a:p>
            <a:pPr lvl="0" algn="l" rtl="0">
              <a:lnSpc>
                <a:spcPct val="150000"/>
              </a:lnSpc>
              <a:spcBef>
                <a:spcPts val="0"/>
              </a:spcBef>
              <a:spcAft>
                <a:spcPts val="0"/>
              </a:spcAft>
              <a:buSzPts val="1800"/>
              <a:buFont typeface="Arial" panose="020B0604020202020204" pitchFamily="34" charset="0"/>
              <a:buChar char="•"/>
            </a:pPr>
            <a:r>
              <a:rPr lang="en-GB" dirty="0"/>
              <a:t>Get plenty of sleep and eat well, this will help your brain.</a:t>
            </a:r>
            <a:endParaRPr dirty="0"/>
          </a:p>
          <a:p>
            <a:pPr lvl="0" algn="l" rtl="0">
              <a:lnSpc>
                <a:spcPct val="150000"/>
              </a:lnSpc>
              <a:spcBef>
                <a:spcPts val="0"/>
              </a:spcBef>
              <a:spcAft>
                <a:spcPts val="0"/>
              </a:spcAft>
              <a:buSzPts val="1800"/>
              <a:buFont typeface="Arial" panose="020B0604020202020204" pitchFamily="34" charset="0"/>
              <a:buChar char="•"/>
            </a:pPr>
            <a:r>
              <a:rPr lang="en-GB" dirty="0"/>
              <a:t>Read all the questions carefully. This can help you to avoid silly mistakes.</a:t>
            </a:r>
            <a:endParaRPr dirty="0"/>
          </a:p>
          <a:p>
            <a:pPr lvl="0" algn="l" rtl="0">
              <a:lnSpc>
                <a:spcPct val="150000"/>
              </a:lnSpc>
              <a:spcBef>
                <a:spcPts val="0"/>
              </a:spcBef>
              <a:spcAft>
                <a:spcPts val="0"/>
              </a:spcAft>
              <a:buSzPts val="1800"/>
              <a:buFont typeface="Arial" panose="020B0604020202020204" pitchFamily="34" charset="0"/>
              <a:buChar char="•"/>
            </a:pPr>
            <a:r>
              <a:rPr lang="en-GB" dirty="0"/>
              <a:t>Don’t panic. There may be questions you think you can’t answer. Take a deep breath. Read it again. You can always move on and go back to it later. It’s often better to write something rather than nothing. </a:t>
            </a:r>
            <a:endParaRPr dirty="0"/>
          </a:p>
          <a:p>
            <a:pPr lvl="0" algn="l" rtl="0">
              <a:lnSpc>
                <a:spcPct val="150000"/>
              </a:lnSpc>
              <a:spcBef>
                <a:spcPts val="0"/>
              </a:spcBef>
              <a:spcAft>
                <a:spcPts val="0"/>
              </a:spcAft>
              <a:buSzPts val="1800"/>
              <a:buFont typeface="Arial" panose="020B0604020202020204" pitchFamily="34" charset="0"/>
              <a:buChar char="•"/>
            </a:pPr>
            <a:r>
              <a:rPr lang="en-GB" dirty="0"/>
              <a:t>Remember that the Year 6 SATs last for 4 days out of your whole life and they are not the be all and end all. You can succeed even if your SATs don’t go to plan.</a:t>
            </a:r>
            <a:endParaRPr dirty="0"/>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732450" y="1900237"/>
            <a:ext cx="3839800" cy="1056363"/>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3600" dirty="0"/>
              <a:t>Any questions?</a:t>
            </a:r>
            <a:endParaRPr sz="3600" dirty="0"/>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a:p>
        </p:txBody>
      </p:sp>
    </p:spTree>
    <p:extLst>
      <p:ext uri="{BB962C8B-B14F-4D97-AF65-F5344CB8AC3E}">
        <p14:creationId xmlns:p14="http://schemas.microsoft.com/office/powerpoint/2010/main" val="2640758925"/>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3344</Words>
  <Application>Microsoft Office PowerPoint</Application>
  <PresentationFormat>On-screen Show (16:9)</PresentationFormat>
  <Paragraphs>331</Paragraphs>
  <Slides>32</Slides>
  <Notes>30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32</vt:i4>
      </vt:variant>
    </vt:vector>
  </HeadingPairs>
  <TitlesOfParts>
    <vt:vector size="38" baseType="lpstr">
      <vt:lpstr>Nunito SemiBold</vt:lpstr>
      <vt:lpstr>Nunito Sans SemiBold</vt:lpstr>
      <vt:lpstr>Arial</vt:lpstr>
      <vt:lpstr>Nunito</vt:lpstr>
      <vt:lpstr>TSL</vt:lpstr>
      <vt:lpstr>1_TSL</vt:lpstr>
      <vt:lpstr>Year 6 SATs 2026 Presentation 28/01/26</vt:lpstr>
      <vt:lpstr>What are the SATs? </vt:lpstr>
      <vt:lpstr>SATs Week</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Supporting your child in preparing for the SATs</vt:lpstr>
      <vt:lpstr>Past Papers in School</vt:lpstr>
      <vt:lpstr>Booster Groups</vt:lpstr>
      <vt:lpstr>Things to remember about SATs</vt:lpstr>
      <vt:lpstr>What to do if you are worried about your child</vt:lpstr>
      <vt:lpstr>What to do if you are worried about your child</vt:lpstr>
      <vt:lpstr>Advice for Year 6 children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2026 Presentation 28/01/26</dc:title>
  <dc:creator>Freyja Clark</dc:creator>
  <cp:lastModifiedBy>Freyja Clark</cp:lastModifiedBy>
  <cp:revision>3</cp:revision>
  <dcterms:modified xsi:type="dcterms:W3CDTF">2026-01-28T14:55:35Z</dcterms:modified>
</cp:coreProperties>
</file>