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6" r:id="rId1"/>
  </p:sldMasterIdLst>
  <p:notesMasterIdLst>
    <p:notesMasterId r:id="rId13"/>
  </p:notesMasterIdLst>
  <p:sldIdLst>
    <p:sldId id="256" r:id="rId2"/>
    <p:sldId id="260" r:id="rId3"/>
    <p:sldId id="261" r:id="rId4"/>
    <p:sldId id="266" r:id="rId5"/>
    <p:sldId id="262" r:id="rId6"/>
    <p:sldId id="263" r:id="rId7"/>
    <p:sldId id="264" r:id="rId8"/>
    <p:sldId id="265" r:id="rId9"/>
    <p:sldId id="268" r:id="rId10"/>
    <p:sldId id="267" r:id="rId11"/>
    <p:sldId id="25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7" d="100"/>
          <a:sy n="87" d="100"/>
        </p:scale>
        <p:origin x="52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AA742E-D566-417F-B790-D9C5E4F364EE}" type="datetimeFigureOut">
              <a:rPr lang="en-GB" smtClean="0"/>
              <a:t>15/12/2020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DFC978-2B2C-4650-B4C9-7667E387EF81}" type="slidenum">
              <a:rPr lang="en-GB" smtClean="0"/>
              <a:t>‹#›</a:t>
            </a:fld>
            <a:endParaRPr lang="en-GB"/>
          </a:p>
        </p:txBody>
      </p:sp>
    </p:spTree>
    <p:extLst>
      <p:ext uri="{BB962C8B-B14F-4D97-AF65-F5344CB8AC3E}">
        <p14:creationId xmlns:p14="http://schemas.microsoft.com/office/powerpoint/2010/main" val="36139180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9D2C594-374A-4AF3-933D-1D6755FF519A}"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47CDEB-DD4D-4655-AEB9-2099B7F73C30}"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9500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9D2C594-374A-4AF3-933D-1D6755FF519A}"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47CDEB-DD4D-4655-AEB9-2099B7F73C30}" type="slidenum">
              <a:rPr lang="en-GB" smtClean="0"/>
              <a:t>‹#›</a:t>
            </a:fld>
            <a:endParaRPr lang="en-GB"/>
          </a:p>
        </p:txBody>
      </p:sp>
    </p:spTree>
    <p:extLst>
      <p:ext uri="{BB962C8B-B14F-4D97-AF65-F5344CB8AC3E}">
        <p14:creationId xmlns:p14="http://schemas.microsoft.com/office/powerpoint/2010/main" val="26980972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9D2C594-374A-4AF3-933D-1D6755FF519A}"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47CDEB-DD4D-4655-AEB9-2099B7F73C30}"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961334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9D2C594-374A-4AF3-933D-1D6755FF519A}" type="datetimeFigureOut">
              <a:rPr lang="en-GB" smtClean="0"/>
              <a:t>15/12/2020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47CDEB-DD4D-4655-AEB9-2099B7F73C30}" type="slidenum">
              <a:rPr lang="en-GB" smtClean="0"/>
              <a:t>‹#›</a:t>
            </a:fld>
            <a:endParaRPr lang="en-GB"/>
          </a:p>
        </p:txBody>
      </p:sp>
    </p:spTree>
    <p:extLst>
      <p:ext uri="{BB962C8B-B14F-4D97-AF65-F5344CB8AC3E}">
        <p14:creationId xmlns:p14="http://schemas.microsoft.com/office/powerpoint/2010/main" val="2710457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9D2C594-374A-4AF3-933D-1D6755FF519A}" type="datetimeFigureOut">
              <a:rPr lang="en-GB" smtClean="0"/>
              <a:t>15/12/2020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47CDEB-DD4D-4655-AEB9-2099B7F73C30}" type="slidenum">
              <a:rPr lang="en-GB" smtClean="0"/>
              <a:t>‹#›</a:t>
            </a:fld>
            <a:endParaRPr lang="en-GB"/>
          </a:p>
        </p:txBody>
      </p:sp>
    </p:spTree>
    <p:extLst>
      <p:ext uri="{BB962C8B-B14F-4D97-AF65-F5344CB8AC3E}">
        <p14:creationId xmlns:p14="http://schemas.microsoft.com/office/powerpoint/2010/main" val="4195789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9D2C594-374A-4AF3-933D-1D6755FF519A}" type="datetimeFigureOut">
              <a:rPr lang="en-GB" smtClean="0"/>
              <a:t>15/12/2020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47CDEB-DD4D-4655-AEB9-2099B7F73C30}" type="slidenum">
              <a:rPr lang="en-GB" smtClean="0"/>
              <a:t>‹#›</a:t>
            </a:fld>
            <a:endParaRPr lang="en-GB"/>
          </a:p>
        </p:txBody>
      </p:sp>
    </p:spTree>
    <p:extLst>
      <p:ext uri="{BB962C8B-B14F-4D97-AF65-F5344CB8AC3E}">
        <p14:creationId xmlns:p14="http://schemas.microsoft.com/office/powerpoint/2010/main" val="2511207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D9D2C594-374A-4AF3-933D-1D6755FF519A}" type="datetimeFigureOut">
              <a:rPr lang="en-GB" smtClean="0"/>
              <a:t>15/12/2020</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E247CDEB-DD4D-4655-AEB9-2099B7F73C30}" type="slidenum">
              <a:rPr lang="en-GB" smtClean="0"/>
              <a:t>‹#›</a:t>
            </a:fld>
            <a:endParaRPr lang="en-GB"/>
          </a:p>
        </p:txBody>
      </p:sp>
    </p:spTree>
    <p:extLst>
      <p:ext uri="{BB962C8B-B14F-4D97-AF65-F5344CB8AC3E}">
        <p14:creationId xmlns:p14="http://schemas.microsoft.com/office/powerpoint/2010/main" val="3623623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D9D2C594-374A-4AF3-933D-1D6755FF519A}" type="datetimeFigureOut">
              <a:rPr lang="en-GB" smtClean="0"/>
              <a:t>15/12/2020</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247CDEB-DD4D-4655-AEB9-2099B7F73C30}" type="slidenum">
              <a:rPr lang="en-GB" smtClean="0"/>
              <a:t>‹#›</a:t>
            </a:fld>
            <a:endParaRPr lang="en-GB"/>
          </a:p>
        </p:txBody>
      </p:sp>
    </p:spTree>
    <p:extLst>
      <p:ext uri="{BB962C8B-B14F-4D97-AF65-F5344CB8AC3E}">
        <p14:creationId xmlns:p14="http://schemas.microsoft.com/office/powerpoint/2010/main" val="3302659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9D2C594-374A-4AF3-933D-1D6755FF519A}" type="datetimeFigureOut">
              <a:rPr lang="en-GB" smtClean="0"/>
              <a:t>15/12/2020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47CDEB-DD4D-4655-AEB9-2099B7F73C30}" type="slidenum">
              <a:rPr lang="en-GB" smtClean="0"/>
              <a:t>‹#›</a:t>
            </a:fld>
            <a:endParaRPr lang="en-GB"/>
          </a:p>
        </p:txBody>
      </p:sp>
    </p:spTree>
    <p:extLst>
      <p:ext uri="{BB962C8B-B14F-4D97-AF65-F5344CB8AC3E}">
        <p14:creationId xmlns:p14="http://schemas.microsoft.com/office/powerpoint/2010/main" val="1047275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9D2C594-374A-4AF3-933D-1D6755FF519A}"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47CDEB-DD4D-4655-AEB9-2099B7F73C30}" type="slidenum">
              <a:rPr lang="en-GB" smtClean="0"/>
              <a:t>‹#›</a:t>
            </a:fld>
            <a:endParaRPr lang="en-GB"/>
          </a:p>
        </p:txBody>
      </p:sp>
    </p:spTree>
    <p:extLst>
      <p:ext uri="{BB962C8B-B14F-4D97-AF65-F5344CB8AC3E}">
        <p14:creationId xmlns:p14="http://schemas.microsoft.com/office/powerpoint/2010/main" val="1315453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9D2C594-374A-4AF3-933D-1D6755FF519A}"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47CDEB-DD4D-4655-AEB9-2099B7F73C30}" type="slidenum">
              <a:rPr lang="en-GB" smtClean="0"/>
              <a:t>‹#›</a:t>
            </a:fld>
            <a:endParaRPr lang="en-GB"/>
          </a:p>
        </p:txBody>
      </p:sp>
    </p:spTree>
    <p:extLst>
      <p:ext uri="{BB962C8B-B14F-4D97-AF65-F5344CB8AC3E}">
        <p14:creationId xmlns:p14="http://schemas.microsoft.com/office/powerpoint/2010/main" val="3589933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D9D2C594-374A-4AF3-933D-1D6755FF519A}" type="datetimeFigureOut">
              <a:rPr lang="en-GB" smtClean="0"/>
              <a:t>15/12/2020</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247CDEB-DD4D-4655-AEB9-2099B7F73C30}"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3404359"/>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92601"/>
            <a:ext cx="9144000" cy="2387600"/>
          </a:xfrm>
        </p:spPr>
        <p:txBody>
          <a:bodyPr/>
          <a:lstStyle/>
          <a:p>
            <a:r>
              <a:rPr lang="en-GB" dirty="0" err="1" smtClean="0"/>
              <a:t>Covid</a:t>
            </a:r>
            <a:r>
              <a:rPr lang="en-GB" dirty="0" smtClean="0"/>
              <a:t/>
            </a:r>
            <a:br>
              <a:rPr lang="en-GB" dirty="0" smtClean="0"/>
            </a:br>
            <a:r>
              <a:rPr lang="en-GB" dirty="0" smtClean="0"/>
              <a:t>Catch up Funding</a:t>
            </a:r>
            <a:endParaRPr lang="en-GB" dirty="0"/>
          </a:p>
        </p:txBody>
      </p:sp>
      <p:sp>
        <p:nvSpPr>
          <p:cNvPr id="3" name="Subtitle 2"/>
          <p:cNvSpPr>
            <a:spLocks noGrp="1"/>
          </p:cNvSpPr>
          <p:nvPr>
            <p:ph type="subTitle" idx="1"/>
          </p:nvPr>
        </p:nvSpPr>
        <p:spPr>
          <a:xfrm>
            <a:off x="1633463" y="2780201"/>
            <a:ext cx="9144000" cy="1655762"/>
          </a:xfrm>
        </p:spPr>
        <p:txBody>
          <a:bodyPr>
            <a:normAutofit/>
          </a:bodyPr>
          <a:lstStyle/>
          <a:p>
            <a:r>
              <a:rPr lang="en-GB" sz="6000" dirty="0" smtClean="0"/>
              <a:t>2020-2021 </a:t>
            </a:r>
            <a:endParaRPr lang="en-GB" sz="6000" dirty="0"/>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5104520" y="4001562"/>
            <a:ext cx="2201887" cy="2696625"/>
          </a:xfrm>
          <a:prstGeom prst="rect">
            <a:avLst/>
          </a:prstGeom>
        </p:spPr>
      </p:pic>
    </p:spTree>
    <p:extLst>
      <p:ext uri="{BB962C8B-B14F-4D97-AF65-F5344CB8AC3E}">
        <p14:creationId xmlns:p14="http://schemas.microsoft.com/office/powerpoint/2010/main" val="2846237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‘Catch-up’ Plan </a:t>
            </a:r>
            <a:endParaRPr lang="en-GB" dirty="0"/>
          </a:p>
        </p:txBody>
      </p:sp>
      <p:sp>
        <p:nvSpPr>
          <p:cNvPr id="3" name="Content Placeholder 2"/>
          <p:cNvSpPr>
            <a:spLocks noGrp="1"/>
          </p:cNvSpPr>
          <p:nvPr>
            <p:ph idx="1"/>
          </p:nvPr>
        </p:nvSpPr>
        <p:spPr/>
        <p:txBody>
          <a:bodyPr>
            <a:normAutofit/>
          </a:bodyPr>
          <a:lstStyle/>
          <a:p>
            <a:pPr fontAlgn="t"/>
            <a:r>
              <a:rPr lang="en-GB" dirty="0"/>
              <a:t>Following the lockdown on March </a:t>
            </a:r>
            <a:r>
              <a:rPr lang="en-GB" dirty="0" smtClean="0"/>
              <a:t>20</a:t>
            </a:r>
            <a:r>
              <a:rPr lang="en-GB" baseline="30000" dirty="0" smtClean="0"/>
              <a:t>th</a:t>
            </a:r>
            <a:r>
              <a:rPr lang="en-GB" dirty="0" smtClean="0"/>
              <a:t> 2020 due to COVID-19    -</a:t>
            </a:r>
            <a:r>
              <a:rPr lang="en-GB" dirty="0"/>
              <a:t> </a:t>
            </a:r>
            <a:r>
              <a:rPr lang="en-GB" dirty="0" smtClean="0"/>
              <a:t>  St Christopher’s children had </a:t>
            </a:r>
            <a:r>
              <a:rPr lang="en-GB" dirty="0"/>
              <a:t>to adapt as learners and rely on home schooling, remote teacher support and a reduced amount of face to face teaching from their class teacher. This inevitably meant </a:t>
            </a:r>
            <a:r>
              <a:rPr lang="en-GB" dirty="0" smtClean="0"/>
              <a:t>that some </a:t>
            </a:r>
            <a:r>
              <a:rPr lang="en-GB" dirty="0"/>
              <a:t>children have gaps in their knowledge from the previous year group when they returned in September. </a:t>
            </a:r>
          </a:p>
          <a:p>
            <a:pPr fontAlgn="t"/>
            <a:r>
              <a:rPr lang="en-GB" dirty="0"/>
              <a:t>At St </a:t>
            </a:r>
            <a:r>
              <a:rPr lang="en-GB" dirty="0" smtClean="0"/>
              <a:t>Christopher’s, </a:t>
            </a:r>
            <a:r>
              <a:rPr lang="en-GB" dirty="0"/>
              <a:t>we have constructed a ‘catch-up’ plan to ensure children catch up on any lost learning time and potential gaps in knowledge. This plan will focus on quality first teaching, specific year group ‘gap’ filling, classroom intervention and small group targeted support with the child’s health and well-being at the centre of all we do. </a:t>
            </a:r>
          </a:p>
          <a:p>
            <a:endParaRPr lang="en-GB" dirty="0"/>
          </a:p>
        </p:txBody>
      </p:sp>
    </p:spTree>
    <p:extLst>
      <p:ext uri="{BB962C8B-B14F-4D97-AF65-F5344CB8AC3E}">
        <p14:creationId xmlns:p14="http://schemas.microsoft.com/office/powerpoint/2010/main" val="3635540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catch up premium funding? </a:t>
            </a:r>
            <a:endParaRPr lang="en-GB" dirty="0"/>
          </a:p>
        </p:txBody>
      </p:sp>
      <p:sp>
        <p:nvSpPr>
          <p:cNvPr id="3" name="Content Placeholder 2"/>
          <p:cNvSpPr>
            <a:spLocks noGrp="1"/>
          </p:cNvSpPr>
          <p:nvPr>
            <p:ph idx="1"/>
          </p:nvPr>
        </p:nvSpPr>
        <p:spPr/>
        <p:txBody>
          <a:bodyPr>
            <a:normAutofit/>
          </a:bodyPr>
          <a:lstStyle/>
          <a:p>
            <a:pPr fontAlgn="t"/>
            <a:r>
              <a:rPr lang="en-GB" dirty="0"/>
              <a:t>The government has announced £1 billion of funding to support children and young people to catch up. This includes a one-off universal £650 million catch-up premium for the 2020 to 2021 academic year to ensure that schools have the support they need to help all pupils make up for lost teaching time. Schools should use this funding for specific activities to support their pupils to catch up for lost teaching over the previous months and have the flexibility to spend  their funding in the best way for their children and circumstances.</a:t>
            </a:r>
          </a:p>
          <a:p>
            <a:pPr fontAlgn="t"/>
            <a:r>
              <a:rPr lang="en-GB" dirty="0" smtClean="0"/>
              <a:t>St Christopher’s </a:t>
            </a:r>
            <a:r>
              <a:rPr lang="en-GB" dirty="0"/>
              <a:t>has been allocated </a:t>
            </a:r>
            <a:r>
              <a:rPr lang="en-GB" dirty="0" smtClean="0"/>
              <a:t>about £9000</a:t>
            </a:r>
            <a:r>
              <a:rPr lang="en-GB" dirty="0"/>
              <a:t> additional ‘catch-up’ funding to support strategies designed to close gaps in attainment for this academic year.</a:t>
            </a:r>
          </a:p>
          <a:p>
            <a:endParaRPr lang="en-GB" dirty="0"/>
          </a:p>
        </p:txBody>
      </p:sp>
    </p:spTree>
    <p:extLst>
      <p:ext uri="{BB962C8B-B14F-4D97-AF65-F5344CB8AC3E}">
        <p14:creationId xmlns:p14="http://schemas.microsoft.com/office/powerpoint/2010/main" val="33706140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754" y="92564"/>
            <a:ext cx="10515600" cy="1325563"/>
          </a:xfrm>
        </p:spPr>
        <p:txBody>
          <a:bodyPr>
            <a:normAutofit fontScale="90000"/>
          </a:bodyPr>
          <a:lstStyle/>
          <a:p>
            <a:r>
              <a:rPr lang="en-GB" dirty="0" smtClean="0"/>
              <a:t>What are we doing at St Christopher’s </a:t>
            </a:r>
            <a:br>
              <a:rPr lang="en-GB" dirty="0" smtClean="0"/>
            </a:br>
            <a:r>
              <a:rPr lang="en-GB" dirty="0" smtClean="0"/>
              <a:t>– tiered approach</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Quality First teaching by all </a:t>
            </a:r>
          </a:p>
          <a:p>
            <a:r>
              <a:rPr lang="en-GB" dirty="0" smtClean="0"/>
              <a:t>Create a positive and supportive environment </a:t>
            </a:r>
          </a:p>
          <a:p>
            <a:r>
              <a:rPr lang="en-GB" dirty="0" smtClean="0"/>
              <a:t>Supporting GREAT teaching </a:t>
            </a:r>
          </a:p>
          <a:p>
            <a:r>
              <a:rPr lang="en-GB" dirty="0" smtClean="0"/>
              <a:t>Assessment and feedback </a:t>
            </a:r>
          </a:p>
          <a:p>
            <a:r>
              <a:rPr lang="en-GB" dirty="0" smtClean="0"/>
              <a:t>High- quality feedback </a:t>
            </a:r>
          </a:p>
          <a:p>
            <a:r>
              <a:rPr lang="en-GB" dirty="0" smtClean="0"/>
              <a:t>Interventions – group and 1:1 </a:t>
            </a:r>
          </a:p>
          <a:p>
            <a:r>
              <a:rPr lang="en-GB" dirty="0" smtClean="0"/>
              <a:t>Pre-teach and mop up sessions </a:t>
            </a:r>
          </a:p>
          <a:p>
            <a:r>
              <a:rPr lang="en-GB" dirty="0" smtClean="0"/>
              <a:t>Re-establishing the routines and expectations of the school </a:t>
            </a:r>
          </a:p>
          <a:p>
            <a:r>
              <a:rPr lang="en-GB" dirty="0" smtClean="0"/>
              <a:t>Supporting social, emotional and behavioural needs </a:t>
            </a:r>
          </a:p>
          <a:p>
            <a:r>
              <a:rPr lang="en-GB" dirty="0" smtClean="0"/>
              <a:t>Attendance is 98% and has been all term </a:t>
            </a:r>
          </a:p>
          <a:p>
            <a:pPr marL="0" indent="0">
              <a:buNone/>
            </a:pPr>
            <a:endParaRPr lang="en-GB" dirty="0" smtClean="0"/>
          </a:p>
          <a:p>
            <a:endParaRPr lang="en-GB" dirty="0" smtClean="0"/>
          </a:p>
          <a:p>
            <a:endParaRPr lang="en-GB" dirty="0" smtClean="0"/>
          </a:p>
          <a:p>
            <a:endParaRPr lang="en-GB" dirty="0"/>
          </a:p>
        </p:txBody>
      </p:sp>
      <p:sp>
        <p:nvSpPr>
          <p:cNvPr id="4" name="Rectangle 3"/>
          <p:cNvSpPr/>
          <p:nvPr/>
        </p:nvSpPr>
        <p:spPr>
          <a:xfrm>
            <a:off x="6781800" y="2257214"/>
            <a:ext cx="2215662" cy="1600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r>
              <a:rPr lang="en-GB" dirty="0" smtClean="0"/>
              <a:t>1. Teaching </a:t>
            </a:r>
          </a:p>
          <a:p>
            <a:pPr algn="ctr"/>
            <a:r>
              <a:rPr lang="en-GB" dirty="0" smtClean="0"/>
              <a:t>2. Targeted support </a:t>
            </a:r>
          </a:p>
          <a:p>
            <a:pPr algn="ctr"/>
            <a:r>
              <a:rPr lang="en-GB" dirty="0" smtClean="0"/>
              <a:t>3. Wider strategies </a:t>
            </a:r>
            <a:endParaRPr lang="en-GB" dirty="0"/>
          </a:p>
        </p:txBody>
      </p:sp>
    </p:spTree>
    <p:extLst>
      <p:ext uri="{BB962C8B-B14F-4D97-AF65-F5344CB8AC3E}">
        <p14:creationId xmlns:p14="http://schemas.microsoft.com/office/powerpoint/2010/main" val="463513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will spending decisions about interventions be made? </a:t>
            </a:r>
            <a:endParaRPr lang="en-GB" dirty="0"/>
          </a:p>
        </p:txBody>
      </p:sp>
      <p:sp>
        <p:nvSpPr>
          <p:cNvPr id="3" name="Content Placeholder 2"/>
          <p:cNvSpPr>
            <a:spLocks noGrp="1"/>
          </p:cNvSpPr>
          <p:nvPr>
            <p:ph idx="1"/>
          </p:nvPr>
        </p:nvSpPr>
        <p:spPr/>
        <p:txBody>
          <a:bodyPr>
            <a:normAutofit fontScale="92500" lnSpcReduction="20000"/>
          </a:bodyPr>
          <a:lstStyle/>
          <a:p>
            <a:pPr fontAlgn="t"/>
            <a:r>
              <a:rPr lang="en-GB" dirty="0" smtClean="0"/>
              <a:t> Since September leaders and teachers </a:t>
            </a:r>
            <a:r>
              <a:rPr lang="en-GB" dirty="0"/>
              <a:t>in school have been following best practice guidance documents and approaches published by the </a:t>
            </a:r>
            <a:r>
              <a:rPr lang="en-GB" dirty="0" err="1"/>
              <a:t>DfE</a:t>
            </a:r>
            <a:r>
              <a:rPr lang="en-GB" dirty="0"/>
              <a:t> (Department for Education) and the Education Endowment Foundation (EEF) to ensure the additional funding </a:t>
            </a:r>
            <a:r>
              <a:rPr lang="en-GB" dirty="0" smtClean="0"/>
              <a:t>will be </a:t>
            </a:r>
            <a:r>
              <a:rPr lang="en-GB" dirty="0"/>
              <a:t>directed </a:t>
            </a:r>
            <a:r>
              <a:rPr lang="en-GB" dirty="0" smtClean="0"/>
              <a:t>and spent in </a:t>
            </a:r>
            <a:r>
              <a:rPr lang="en-GB" dirty="0"/>
              <a:t>the most effective way. Approaches taken by the school will be driven by our detailed knowledge of children’s current attainment and will draw upon approaches that are evidence-based </a:t>
            </a:r>
            <a:r>
              <a:rPr lang="en-GB" dirty="0" smtClean="0"/>
              <a:t>and that </a:t>
            </a:r>
            <a:r>
              <a:rPr lang="en-GB" dirty="0"/>
              <a:t>are proven to have a positive impact on closing gaps.</a:t>
            </a:r>
          </a:p>
          <a:p>
            <a:pPr fontAlgn="t"/>
            <a:r>
              <a:rPr lang="en-GB" dirty="0" smtClean="0"/>
              <a:t>St Christopher’s</a:t>
            </a:r>
            <a:r>
              <a:rPr lang="en-GB" dirty="0"/>
              <a:t> takes a proactive approach to closing gaps and raising </a:t>
            </a:r>
            <a:r>
              <a:rPr lang="en-GB" dirty="0" smtClean="0"/>
              <a:t>attainment and through high-quality teaching and interventions during the school day we have already seen that the gaps are beginning to close. – recent phonics screening results - 96% of children passed – 22/23 children  </a:t>
            </a:r>
          </a:p>
          <a:p>
            <a:pPr fontAlgn="t"/>
            <a:r>
              <a:rPr lang="en-GB" dirty="0" smtClean="0"/>
              <a:t>During </a:t>
            </a:r>
            <a:r>
              <a:rPr lang="en-GB" dirty="0"/>
              <a:t>November </a:t>
            </a:r>
            <a:r>
              <a:rPr lang="en-GB" dirty="0" smtClean="0"/>
              <a:t>2020 – SLT met to discuss the</a:t>
            </a:r>
            <a:r>
              <a:rPr lang="en-GB" dirty="0"/>
              <a:t> ‘catch-up’ </a:t>
            </a:r>
            <a:r>
              <a:rPr lang="en-GB" dirty="0" smtClean="0"/>
              <a:t>premium. The leadership team will </a:t>
            </a:r>
            <a:r>
              <a:rPr lang="en-GB" dirty="0"/>
              <a:t>ensure all strategies chosen will have a positive impact on children’s attainment. The catch-up programme will link closely to the school improvement plans and Pupil Premium Strategy.</a:t>
            </a:r>
          </a:p>
          <a:p>
            <a:pPr fontAlgn="t"/>
            <a:r>
              <a:rPr lang="en-GB" dirty="0"/>
              <a:t>Leaders will be held accountable by the governing body for how money is being used to achieve the goal of ‘catch-up</a:t>
            </a:r>
            <a:r>
              <a:rPr lang="en-GB" dirty="0" smtClean="0"/>
              <a:t>’. Planning will </a:t>
            </a:r>
            <a:r>
              <a:rPr lang="en-GB" dirty="0"/>
              <a:t>evaluate learning and identify gaps; assessment will be used regularly to assess progress against targets. </a:t>
            </a:r>
          </a:p>
          <a:p>
            <a:endParaRPr lang="en-GB" dirty="0"/>
          </a:p>
        </p:txBody>
      </p:sp>
    </p:spTree>
    <p:extLst>
      <p:ext uri="{BB962C8B-B14F-4D97-AF65-F5344CB8AC3E}">
        <p14:creationId xmlns:p14="http://schemas.microsoft.com/office/powerpoint/2010/main" val="26573847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Quality First Teaching </a:t>
            </a:r>
            <a:endParaRPr lang="en-GB" dirty="0"/>
          </a:p>
        </p:txBody>
      </p:sp>
      <p:sp>
        <p:nvSpPr>
          <p:cNvPr id="3" name="Content Placeholder 2"/>
          <p:cNvSpPr>
            <a:spLocks noGrp="1"/>
          </p:cNvSpPr>
          <p:nvPr>
            <p:ph idx="1"/>
          </p:nvPr>
        </p:nvSpPr>
        <p:spPr/>
        <p:txBody>
          <a:bodyPr>
            <a:normAutofit/>
          </a:bodyPr>
          <a:lstStyle/>
          <a:p>
            <a:pPr fontAlgn="t"/>
            <a:r>
              <a:rPr lang="en-GB" dirty="0" smtClean="0"/>
              <a:t>Since September the curriculum has been adapted </a:t>
            </a:r>
            <a:r>
              <a:rPr lang="en-GB" dirty="0"/>
              <a:t>to focus on the key skills and knowledge that children need in order to access the wider curriculum. </a:t>
            </a:r>
            <a:r>
              <a:rPr lang="en-GB" dirty="0" smtClean="0"/>
              <a:t>Teachers spent time focussing </a:t>
            </a:r>
            <a:r>
              <a:rPr lang="en-GB" dirty="0"/>
              <a:t>on embedding these key facts in the first two terms for all core subjects whilst still teaching a smaller percentage of non-core subjects. </a:t>
            </a:r>
            <a:endParaRPr lang="en-GB" dirty="0" smtClean="0"/>
          </a:p>
          <a:p>
            <a:pPr fontAlgn="t"/>
            <a:r>
              <a:rPr lang="en-GB" dirty="0" smtClean="0"/>
              <a:t>All </a:t>
            </a:r>
            <a:r>
              <a:rPr lang="en-GB" dirty="0"/>
              <a:t>teaching </a:t>
            </a:r>
            <a:r>
              <a:rPr lang="en-GB" dirty="0" smtClean="0"/>
              <a:t>took </a:t>
            </a:r>
            <a:r>
              <a:rPr lang="en-GB" dirty="0"/>
              <a:t>into account the children’s ability on return from the summer term 2020 and planning </a:t>
            </a:r>
            <a:r>
              <a:rPr lang="en-GB" dirty="0" smtClean="0"/>
              <a:t>was </a:t>
            </a:r>
            <a:r>
              <a:rPr lang="en-GB" dirty="0"/>
              <a:t>tailored to </a:t>
            </a:r>
            <a:r>
              <a:rPr lang="en-GB" dirty="0" smtClean="0"/>
              <a:t>meet their </a:t>
            </a:r>
            <a:r>
              <a:rPr lang="en-GB" dirty="0"/>
              <a:t>needs. The first </a:t>
            </a:r>
            <a:r>
              <a:rPr lang="en-GB" dirty="0" smtClean="0"/>
              <a:t>2 weeks </a:t>
            </a:r>
            <a:r>
              <a:rPr lang="en-GB" dirty="0"/>
              <a:t>of the </a:t>
            </a:r>
            <a:r>
              <a:rPr lang="en-GB" dirty="0" smtClean="0"/>
              <a:t>term concentrated on the wellbeing of the children.</a:t>
            </a:r>
          </a:p>
          <a:p>
            <a:pPr fontAlgn="t"/>
            <a:r>
              <a:rPr lang="en-GB" dirty="0" smtClean="0"/>
              <a:t> </a:t>
            </a:r>
            <a:r>
              <a:rPr lang="en-GB" dirty="0"/>
              <a:t>The teaching </a:t>
            </a:r>
            <a:r>
              <a:rPr lang="en-GB" dirty="0" smtClean="0"/>
              <a:t>has been monitored </a:t>
            </a:r>
            <a:r>
              <a:rPr lang="en-GB" dirty="0"/>
              <a:t>by the SLT </a:t>
            </a:r>
            <a:r>
              <a:rPr lang="en-GB" dirty="0" smtClean="0"/>
              <a:t>team </a:t>
            </a:r>
            <a:r>
              <a:rPr lang="en-GB" dirty="0"/>
              <a:t>to ensure high quality of teaching across the school.</a:t>
            </a:r>
          </a:p>
          <a:p>
            <a:pPr marL="0" indent="0" fontAlgn="t">
              <a:buNone/>
            </a:pPr>
            <a:endParaRPr lang="en-GB" dirty="0"/>
          </a:p>
          <a:p>
            <a:endParaRPr lang="en-GB" dirty="0"/>
          </a:p>
        </p:txBody>
      </p:sp>
    </p:spTree>
    <p:extLst>
      <p:ext uri="{BB962C8B-B14F-4D97-AF65-F5344CB8AC3E}">
        <p14:creationId xmlns:p14="http://schemas.microsoft.com/office/powerpoint/2010/main" val="27977389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Targeted Group </a:t>
            </a:r>
            <a:r>
              <a:rPr lang="en-GB" dirty="0"/>
              <a:t>S</a:t>
            </a:r>
            <a:r>
              <a:rPr lang="en-GB" dirty="0" smtClean="0"/>
              <a:t>upport  - within the school day</a:t>
            </a:r>
            <a:endParaRPr lang="en-GB" dirty="0"/>
          </a:p>
        </p:txBody>
      </p:sp>
      <p:sp>
        <p:nvSpPr>
          <p:cNvPr id="3" name="Content Placeholder 2"/>
          <p:cNvSpPr>
            <a:spLocks noGrp="1"/>
          </p:cNvSpPr>
          <p:nvPr>
            <p:ph idx="1"/>
          </p:nvPr>
        </p:nvSpPr>
        <p:spPr/>
        <p:txBody>
          <a:bodyPr>
            <a:normAutofit/>
          </a:bodyPr>
          <a:lstStyle/>
          <a:p>
            <a:pPr fontAlgn="t"/>
            <a:r>
              <a:rPr lang="en-GB" dirty="0" smtClean="0"/>
              <a:t>From September a HLTA was appointed as intervention lead across school – she led ‘catch up’ groups in each class</a:t>
            </a:r>
          </a:p>
          <a:p>
            <a:pPr fontAlgn="t"/>
            <a:r>
              <a:rPr lang="en-GB" dirty="0" smtClean="0"/>
              <a:t>During </a:t>
            </a:r>
            <a:r>
              <a:rPr lang="en-GB" dirty="0"/>
              <a:t>November and </a:t>
            </a:r>
            <a:r>
              <a:rPr lang="en-GB" dirty="0" smtClean="0"/>
              <a:t>December</a:t>
            </a:r>
            <a:r>
              <a:rPr lang="en-GB" dirty="0"/>
              <a:t> </a:t>
            </a:r>
            <a:r>
              <a:rPr lang="en-GB" dirty="0" smtClean="0"/>
              <a:t>– each class received specific </a:t>
            </a:r>
            <a:r>
              <a:rPr lang="en-GB" dirty="0"/>
              <a:t>targeted </a:t>
            </a:r>
            <a:r>
              <a:rPr lang="en-GB" dirty="0" smtClean="0"/>
              <a:t>support </a:t>
            </a:r>
            <a:r>
              <a:rPr lang="en-GB" dirty="0"/>
              <a:t>within the school day by their class </a:t>
            </a:r>
            <a:r>
              <a:rPr lang="en-GB" dirty="0" smtClean="0"/>
              <a:t>teacher,  teaching assistant and the HLTA who led intervention across school – focusing on literacy and numeracy and securing basic skills: flexible grouping</a:t>
            </a:r>
          </a:p>
          <a:p>
            <a:pPr fontAlgn="t"/>
            <a:r>
              <a:rPr lang="en-GB" dirty="0" smtClean="0"/>
              <a:t>Every morning there is a </a:t>
            </a:r>
            <a:r>
              <a:rPr lang="en-GB" dirty="0"/>
              <a:t>Teaching Assistant in each </a:t>
            </a:r>
            <a:r>
              <a:rPr lang="en-GB" dirty="0" smtClean="0"/>
              <a:t>class </a:t>
            </a:r>
            <a:r>
              <a:rPr lang="en-GB" dirty="0"/>
              <a:t>to support the children at most risk of falling </a:t>
            </a:r>
            <a:r>
              <a:rPr lang="en-GB" dirty="0" smtClean="0"/>
              <a:t>behind. These </a:t>
            </a:r>
            <a:r>
              <a:rPr lang="en-GB" dirty="0"/>
              <a:t>children </a:t>
            </a:r>
            <a:r>
              <a:rPr lang="en-GB" dirty="0" smtClean="0"/>
              <a:t>are planned </a:t>
            </a:r>
            <a:r>
              <a:rPr lang="en-GB" dirty="0"/>
              <a:t>for by the teacher and then work with the support of the TA in the class to allow for smaller ratios and more targeted intervention. </a:t>
            </a:r>
            <a:endParaRPr lang="en-GB" dirty="0" smtClean="0"/>
          </a:p>
          <a:p>
            <a:r>
              <a:rPr lang="en-GB" dirty="0" smtClean="0"/>
              <a:t>INSET day – we are delivering a session called ‘Quality Interventions’ where we will establish a clear plan on how to keep records of these interventions in order to track the impact of these groups. The </a:t>
            </a:r>
            <a:r>
              <a:rPr lang="en-GB" dirty="0"/>
              <a:t>effectiveness of </a:t>
            </a:r>
            <a:r>
              <a:rPr lang="en-GB" dirty="0" smtClean="0"/>
              <a:t>these intervention groups will be recorded </a:t>
            </a:r>
            <a:r>
              <a:rPr lang="en-GB" dirty="0"/>
              <a:t>on Provision </a:t>
            </a:r>
            <a:r>
              <a:rPr lang="en-GB" dirty="0" smtClean="0"/>
              <a:t>Maps and analysed by our SENDCO. </a:t>
            </a:r>
            <a:endParaRPr lang="en-GB" dirty="0"/>
          </a:p>
        </p:txBody>
      </p:sp>
    </p:spTree>
    <p:extLst>
      <p:ext uri="{BB962C8B-B14F-4D97-AF65-F5344CB8AC3E}">
        <p14:creationId xmlns:p14="http://schemas.microsoft.com/office/powerpoint/2010/main" val="11313525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Further targeted group Support </a:t>
            </a:r>
            <a:endParaRPr lang="en-GB" dirty="0"/>
          </a:p>
        </p:txBody>
      </p:sp>
      <p:sp>
        <p:nvSpPr>
          <p:cNvPr id="3" name="Content Placeholder 2"/>
          <p:cNvSpPr>
            <a:spLocks noGrp="1"/>
          </p:cNvSpPr>
          <p:nvPr>
            <p:ph idx="1"/>
          </p:nvPr>
        </p:nvSpPr>
        <p:spPr/>
        <p:txBody>
          <a:bodyPr>
            <a:normAutofit/>
          </a:bodyPr>
          <a:lstStyle/>
          <a:p>
            <a:pPr fontAlgn="t"/>
            <a:r>
              <a:rPr lang="en-GB" dirty="0" smtClean="0"/>
              <a:t>This </a:t>
            </a:r>
            <a:r>
              <a:rPr lang="en-GB" dirty="0"/>
              <a:t>is an area where we are investing the school’s catch up grant as we strongly believe it will have the most impact. We will select children at most risk of falling behind to partake in small group targeted intervention which will begin in January </a:t>
            </a:r>
            <a:r>
              <a:rPr lang="en-GB" dirty="0" smtClean="0"/>
              <a:t>2021</a:t>
            </a:r>
            <a:r>
              <a:rPr lang="en-GB" dirty="0"/>
              <a:t> </a:t>
            </a:r>
            <a:r>
              <a:rPr lang="en-GB" dirty="0" smtClean="0"/>
              <a:t>either before or after school for 2 x half hour sessions or 1 hour session a week. </a:t>
            </a:r>
          </a:p>
          <a:p>
            <a:pPr fontAlgn="t"/>
            <a:r>
              <a:rPr lang="en-GB" dirty="0" smtClean="0"/>
              <a:t>These </a:t>
            </a:r>
            <a:r>
              <a:rPr lang="en-GB" dirty="0"/>
              <a:t>sessions will be run by </a:t>
            </a:r>
            <a:r>
              <a:rPr lang="en-GB" dirty="0" smtClean="0"/>
              <a:t>qualified teachers. The </a:t>
            </a:r>
            <a:r>
              <a:rPr lang="en-GB" dirty="0"/>
              <a:t>accountability for the success of these sessions will lie </a:t>
            </a:r>
            <a:r>
              <a:rPr lang="en-GB" dirty="0" smtClean="0"/>
              <a:t>with the </a:t>
            </a:r>
            <a:r>
              <a:rPr lang="en-GB" dirty="0"/>
              <a:t>class </a:t>
            </a:r>
            <a:r>
              <a:rPr lang="en-GB" dirty="0" smtClean="0"/>
              <a:t>teacher. The </a:t>
            </a:r>
            <a:r>
              <a:rPr lang="en-GB" dirty="0"/>
              <a:t>sessions will be fast paced and initially work on lost learning from the prior year group in order to give children the best possible chance of progressing in their current year group. </a:t>
            </a:r>
          </a:p>
          <a:p>
            <a:pPr fontAlgn="t"/>
            <a:r>
              <a:rPr lang="en-GB" dirty="0"/>
              <a:t>The teacher undertaking this role </a:t>
            </a:r>
            <a:r>
              <a:rPr lang="en-GB" dirty="0" smtClean="0"/>
              <a:t>will be </a:t>
            </a:r>
            <a:r>
              <a:rPr lang="en-GB" dirty="0"/>
              <a:t>class teacher </a:t>
            </a:r>
            <a:r>
              <a:rPr lang="en-GB" dirty="0" smtClean="0"/>
              <a:t>or the head teacher. Each teacher will present the impact of their group after 6 weeks. At the point we will review the intervention.</a:t>
            </a:r>
            <a:endParaRPr lang="en-GB" dirty="0"/>
          </a:p>
        </p:txBody>
      </p:sp>
    </p:spTree>
    <p:extLst>
      <p:ext uri="{BB962C8B-B14F-4D97-AF65-F5344CB8AC3E}">
        <p14:creationId xmlns:p14="http://schemas.microsoft.com/office/powerpoint/2010/main" val="19063624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Catch up groups </a:t>
            </a:r>
            <a:endParaRPr lang="en-GB" dirty="0"/>
          </a:p>
        </p:txBody>
      </p:sp>
      <p:sp>
        <p:nvSpPr>
          <p:cNvPr id="3" name="Content Placeholder 2"/>
          <p:cNvSpPr>
            <a:spLocks noGrp="1"/>
          </p:cNvSpPr>
          <p:nvPr>
            <p:ph idx="1"/>
          </p:nvPr>
        </p:nvSpPr>
        <p:spPr/>
        <p:txBody>
          <a:bodyPr/>
          <a:lstStyle/>
          <a:p>
            <a:r>
              <a:rPr lang="en-GB" dirty="0" smtClean="0"/>
              <a:t>TAs to run catch up afternoon sessions for children with gaps in their learning – proven intervention strategies used and planned for by the teacher</a:t>
            </a:r>
          </a:p>
          <a:p>
            <a:r>
              <a:rPr lang="en-GB" dirty="0" smtClean="0"/>
              <a:t>Impact and results tracked </a:t>
            </a:r>
          </a:p>
          <a:p>
            <a:pPr marL="0" indent="0">
              <a:buNone/>
            </a:pPr>
            <a:endParaRPr lang="en-GB" dirty="0"/>
          </a:p>
        </p:txBody>
      </p:sp>
    </p:spTree>
    <p:extLst>
      <p:ext uri="{BB962C8B-B14F-4D97-AF65-F5344CB8AC3E}">
        <p14:creationId xmlns:p14="http://schemas.microsoft.com/office/powerpoint/2010/main" val="13958488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Access to technology </a:t>
            </a:r>
            <a:endParaRPr lang="en-GB" dirty="0"/>
          </a:p>
        </p:txBody>
      </p:sp>
      <p:sp>
        <p:nvSpPr>
          <p:cNvPr id="3" name="Content Placeholder 2"/>
          <p:cNvSpPr>
            <a:spLocks noGrp="1"/>
          </p:cNvSpPr>
          <p:nvPr>
            <p:ph idx="1"/>
          </p:nvPr>
        </p:nvSpPr>
        <p:spPr/>
        <p:txBody>
          <a:bodyPr/>
          <a:lstStyle/>
          <a:p>
            <a:r>
              <a:rPr lang="en-GB" dirty="0" err="1" smtClean="0"/>
              <a:t>Pg</a:t>
            </a:r>
            <a:r>
              <a:rPr lang="en-GB" dirty="0" smtClean="0"/>
              <a:t> 6 – EEF guide for school ‘some schools might find it helpful to invest in additional technology, either by providing pupils with devices or improving facilities’  - We have refurbished 10 laptops so that if remote learning is needed all children have access. </a:t>
            </a:r>
            <a:endParaRPr lang="en-GB" dirty="0"/>
          </a:p>
        </p:txBody>
      </p:sp>
    </p:spTree>
    <p:extLst>
      <p:ext uri="{BB962C8B-B14F-4D97-AF65-F5344CB8AC3E}">
        <p14:creationId xmlns:p14="http://schemas.microsoft.com/office/powerpoint/2010/main" val="2676776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Who will benefit from the funding? </a:t>
            </a:r>
            <a:endParaRPr lang="en-GB" u="sng" dirty="0"/>
          </a:p>
        </p:txBody>
      </p:sp>
      <p:sp>
        <p:nvSpPr>
          <p:cNvPr id="3" name="Content Placeholder 2"/>
          <p:cNvSpPr>
            <a:spLocks noGrp="1"/>
          </p:cNvSpPr>
          <p:nvPr>
            <p:ph idx="1"/>
          </p:nvPr>
        </p:nvSpPr>
        <p:spPr/>
        <p:txBody>
          <a:bodyPr>
            <a:normAutofit fontScale="25000" lnSpcReduction="20000"/>
          </a:bodyPr>
          <a:lstStyle/>
          <a:p>
            <a:r>
              <a:rPr lang="en-GB" sz="16000" dirty="0" smtClean="0"/>
              <a:t>ALL CHILDREN – As a school we are carefully deciding how best to allocate the funding which will have a positive impact on all of our children. This includes a PSHCE package focusing on well-being and resilience, a music package which focuses on collaboration and togetherness </a:t>
            </a:r>
          </a:p>
          <a:p>
            <a:r>
              <a:rPr lang="en-GB" sz="16000" dirty="0" smtClean="0"/>
              <a:t>Professional development for all staff improving the quality of teaching </a:t>
            </a:r>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r>
              <a:rPr lang="en-GB" dirty="0" smtClean="0"/>
              <a:t>During </a:t>
            </a:r>
            <a:r>
              <a:rPr lang="en-GB" dirty="0"/>
              <a:t>September 2020 and January 2021, all children across the school have undertaken high-quality assessments in reading, writing, phonics / spelling and maths. Through careful analysis of this assessment data, teachers have identified groups of children that will benefit from ‘catch-up’ support or other interventions to enable them to close gaps in understanding and </a:t>
            </a:r>
            <a:r>
              <a:rPr lang="en-GB" dirty="0" smtClean="0"/>
              <a:t>attainment.</a:t>
            </a:r>
            <a:endParaRPr lang="en-GB" dirty="0"/>
          </a:p>
        </p:txBody>
      </p:sp>
    </p:spTree>
    <p:extLst>
      <p:ext uri="{BB962C8B-B14F-4D97-AF65-F5344CB8AC3E}">
        <p14:creationId xmlns:p14="http://schemas.microsoft.com/office/powerpoint/2010/main" val="1151480571"/>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124</TotalTime>
  <Words>967</Words>
  <Application>Microsoft Office PowerPoint</Application>
  <PresentationFormat>Widescreen</PresentationFormat>
  <Paragraphs>79</Paragraphs>
  <Slides>11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Calibri</vt:lpstr>
      <vt:lpstr>Calibri Light</vt:lpstr>
      <vt:lpstr>Retrospect</vt:lpstr>
      <vt:lpstr>Covid Catch up Funding</vt:lpstr>
      <vt:lpstr>‘Catch-up’ Plan </vt:lpstr>
      <vt:lpstr>What is catch up premium funding? </vt:lpstr>
      <vt:lpstr>What are we doing at St Christopher’s  – tiered approach</vt:lpstr>
      <vt:lpstr>How will spending decisions about interventions be made? </vt:lpstr>
      <vt:lpstr>Quality First Teaching </vt:lpstr>
      <vt:lpstr>Targeted Group Support  - within the school day</vt:lpstr>
      <vt:lpstr>Further targeted group Support </vt:lpstr>
      <vt:lpstr>Afternoon Catch up groups </vt:lpstr>
      <vt:lpstr>Access to technology </vt:lpstr>
      <vt:lpstr>Who will benefit from the funding? </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Covid  Catch up Funding</dc:title>
  <dc:creator>447939970433</dc:creator>
  <cp:lastModifiedBy>447939970433</cp:lastModifiedBy>
  <cp:revision>12</cp:revision>
  <dcterms:created xsi:type="dcterms:W3CDTF">2020-12-15T19:41:56Z</dcterms:created>
  <dcterms:modified xsi:type="dcterms:W3CDTF">2020-12-15T21:45:56Z</dcterms:modified>
</cp:coreProperties>
</file>