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98" r:id="rId3"/>
    <p:sldId id="299" r:id="rId4"/>
    <p:sldId id="304" r:id="rId5"/>
    <p:sldId id="277" r:id="rId6"/>
    <p:sldId id="256" r:id="rId7"/>
    <p:sldId id="265" r:id="rId8"/>
    <p:sldId id="260" r:id="rId9"/>
    <p:sldId id="301" r:id="rId10"/>
    <p:sldId id="258" r:id="rId11"/>
    <p:sldId id="269" r:id="rId12"/>
    <p:sldId id="306" r:id="rId13"/>
    <p:sldId id="295" r:id="rId14"/>
    <p:sldId id="293" r:id="rId15"/>
    <p:sldId id="284" r:id="rId16"/>
    <p:sldId id="305"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48BA63-CCF3-41E8-AFA0-8501538509B1}" v="9" dt="2025-10-26T17:24:15.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4660"/>
  </p:normalViewPr>
  <p:slideViewPr>
    <p:cSldViewPr>
      <p:cViewPr varScale="1">
        <p:scale>
          <a:sx n="78" d="100"/>
          <a:sy n="78" d="100"/>
        </p:scale>
        <p:origin x="1589"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th Lenton" userId="5af41bc1-98e2-4a98-b597-ecb699ab04a6" providerId="ADAL" clId="{9236D8C9-C135-456A-8053-AC0C4BC0D7A9}"/>
    <pc:docChg chg="undo custSel modSld">
      <pc:chgData name="Garth Lenton" userId="5af41bc1-98e2-4a98-b597-ecb699ab04a6" providerId="ADAL" clId="{9236D8C9-C135-456A-8053-AC0C4BC0D7A9}" dt="2025-10-26T17:24:18.681" v="21" actId="207"/>
      <pc:docMkLst>
        <pc:docMk/>
      </pc:docMkLst>
      <pc:sldChg chg="delSp modSp mod">
        <pc:chgData name="Garth Lenton" userId="5af41bc1-98e2-4a98-b597-ecb699ab04a6" providerId="ADAL" clId="{9236D8C9-C135-456A-8053-AC0C4BC0D7A9}" dt="2025-10-26T17:23:28.581" v="8" actId="207"/>
        <pc:sldMkLst>
          <pc:docMk/>
          <pc:sldMk cId="1938547016" sldId="256"/>
        </pc:sldMkLst>
        <pc:spChg chg="mod">
          <ac:chgData name="Garth Lenton" userId="5af41bc1-98e2-4a98-b597-ecb699ab04a6" providerId="ADAL" clId="{9236D8C9-C135-456A-8053-AC0C4BC0D7A9}" dt="2025-10-26T17:23:28.581" v="8" actId="207"/>
          <ac:spMkLst>
            <pc:docMk/>
            <pc:sldMk cId="1938547016" sldId="256"/>
            <ac:spMk id="2" creationId="{00000000-0000-0000-0000-000000000000}"/>
          </ac:spMkLst>
        </pc:spChg>
        <pc:picChg chg="del">
          <ac:chgData name="Garth Lenton" userId="5af41bc1-98e2-4a98-b597-ecb699ab04a6" providerId="ADAL" clId="{9236D8C9-C135-456A-8053-AC0C4BC0D7A9}" dt="2025-10-26T17:23:24.292" v="7" actId="478"/>
          <ac:picMkLst>
            <pc:docMk/>
            <pc:sldMk cId="1938547016" sldId="256"/>
            <ac:picMk id="6146" creationId="{00000000-0000-0000-0000-000000000000}"/>
          </ac:picMkLst>
        </pc:picChg>
      </pc:sldChg>
      <pc:sldChg chg="delSp modSp mod">
        <pc:chgData name="Garth Lenton" userId="5af41bc1-98e2-4a98-b597-ecb699ab04a6" providerId="ADAL" clId="{9236D8C9-C135-456A-8053-AC0C4BC0D7A9}" dt="2025-10-26T17:23:34.649" v="10" actId="207"/>
        <pc:sldMkLst>
          <pc:docMk/>
          <pc:sldMk cId="2039848826" sldId="258"/>
        </pc:sldMkLst>
        <pc:spChg chg="mod">
          <ac:chgData name="Garth Lenton" userId="5af41bc1-98e2-4a98-b597-ecb699ab04a6" providerId="ADAL" clId="{9236D8C9-C135-456A-8053-AC0C4BC0D7A9}" dt="2025-10-26T17:23:34.649" v="10" actId="207"/>
          <ac:spMkLst>
            <pc:docMk/>
            <pc:sldMk cId="2039848826" sldId="258"/>
            <ac:spMk id="4" creationId="{00000000-0000-0000-0000-000000000000}"/>
          </ac:spMkLst>
        </pc:spChg>
        <pc:picChg chg="del">
          <ac:chgData name="Garth Lenton" userId="5af41bc1-98e2-4a98-b597-ecb699ab04a6" providerId="ADAL" clId="{9236D8C9-C135-456A-8053-AC0C4BC0D7A9}" dt="2025-10-26T17:23:31.464" v="9" actId="478"/>
          <ac:picMkLst>
            <pc:docMk/>
            <pc:sldMk cId="2039848826" sldId="258"/>
            <ac:picMk id="9218" creationId="{00000000-0000-0000-0000-000000000000}"/>
          </ac:picMkLst>
        </pc:picChg>
      </pc:sldChg>
      <pc:sldChg chg="delSp modSp mod">
        <pc:chgData name="Garth Lenton" userId="5af41bc1-98e2-4a98-b597-ecb699ab04a6" providerId="ADAL" clId="{9236D8C9-C135-456A-8053-AC0C4BC0D7A9}" dt="2025-10-26T17:23:43.575" v="12" actId="207"/>
        <pc:sldMkLst>
          <pc:docMk/>
          <pc:sldMk cId="2490163865" sldId="269"/>
        </pc:sldMkLst>
        <pc:spChg chg="mod">
          <ac:chgData name="Garth Lenton" userId="5af41bc1-98e2-4a98-b597-ecb699ab04a6" providerId="ADAL" clId="{9236D8C9-C135-456A-8053-AC0C4BC0D7A9}" dt="2025-10-26T17:23:43.575" v="12" actId="207"/>
          <ac:spMkLst>
            <pc:docMk/>
            <pc:sldMk cId="2490163865" sldId="269"/>
            <ac:spMk id="2" creationId="{00000000-0000-0000-0000-000000000000}"/>
          </ac:spMkLst>
        </pc:spChg>
        <pc:picChg chg="del">
          <ac:chgData name="Garth Lenton" userId="5af41bc1-98e2-4a98-b597-ecb699ab04a6" providerId="ADAL" clId="{9236D8C9-C135-456A-8053-AC0C4BC0D7A9}" dt="2025-10-26T17:23:41.107" v="11" actId="478"/>
          <ac:picMkLst>
            <pc:docMk/>
            <pc:sldMk cId="2490163865" sldId="269"/>
            <ac:picMk id="10242" creationId="{00000000-0000-0000-0000-000000000000}"/>
          </ac:picMkLst>
        </pc:picChg>
      </pc:sldChg>
      <pc:sldChg chg="delSp modSp mod">
        <pc:chgData name="Garth Lenton" userId="5af41bc1-98e2-4a98-b597-ecb699ab04a6" providerId="ADAL" clId="{9236D8C9-C135-456A-8053-AC0C4BC0D7A9}" dt="2025-10-26T17:23:21.173" v="6" actId="207"/>
        <pc:sldMkLst>
          <pc:docMk/>
          <pc:sldMk cId="3351517898" sldId="277"/>
        </pc:sldMkLst>
        <pc:spChg chg="mod">
          <ac:chgData name="Garth Lenton" userId="5af41bc1-98e2-4a98-b597-ecb699ab04a6" providerId="ADAL" clId="{9236D8C9-C135-456A-8053-AC0C4BC0D7A9}" dt="2025-10-26T17:23:21.173" v="6" actId="207"/>
          <ac:spMkLst>
            <pc:docMk/>
            <pc:sldMk cId="3351517898" sldId="277"/>
            <ac:spMk id="2" creationId="{00000000-0000-0000-0000-000000000000}"/>
          </ac:spMkLst>
        </pc:spChg>
        <pc:picChg chg="del">
          <ac:chgData name="Garth Lenton" userId="5af41bc1-98e2-4a98-b597-ecb699ab04a6" providerId="ADAL" clId="{9236D8C9-C135-456A-8053-AC0C4BC0D7A9}" dt="2025-10-26T17:23:17.655" v="5" actId="478"/>
          <ac:picMkLst>
            <pc:docMk/>
            <pc:sldMk cId="3351517898" sldId="277"/>
            <ac:picMk id="5122" creationId="{00000000-0000-0000-0000-000000000000}"/>
          </ac:picMkLst>
        </pc:picChg>
      </pc:sldChg>
      <pc:sldChg chg="delSp modSp mod">
        <pc:chgData name="Garth Lenton" userId="5af41bc1-98e2-4a98-b597-ecb699ab04a6" providerId="ADAL" clId="{9236D8C9-C135-456A-8053-AC0C4BC0D7A9}" dt="2025-10-26T17:24:13.297" v="19" actId="207"/>
        <pc:sldMkLst>
          <pc:docMk/>
          <pc:sldMk cId="2396383936" sldId="284"/>
        </pc:sldMkLst>
        <pc:spChg chg="mod">
          <ac:chgData name="Garth Lenton" userId="5af41bc1-98e2-4a98-b597-ecb699ab04a6" providerId="ADAL" clId="{9236D8C9-C135-456A-8053-AC0C4BC0D7A9}" dt="2025-10-26T17:24:07.025" v="18" actId="207"/>
          <ac:spMkLst>
            <pc:docMk/>
            <pc:sldMk cId="2396383936" sldId="284"/>
            <ac:spMk id="2" creationId="{00000000-0000-0000-0000-000000000000}"/>
          </ac:spMkLst>
        </pc:spChg>
        <pc:spChg chg="mod">
          <ac:chgData name="Garth Lenton" userId="5af41bc1-98e2-4a98-b597-ecb699ab04a6" providerId="ADAL" clId="{9236D8C9-C135-456A-8053-AC0C4BC0D7A9}" dt="2025-10-26T17:24:13.297" v="19" actId="207"/>
          <ac:spMkLst>
            <pc:docMk/>
            <pc:sldMk cId="2396383936" sldId="284"/>
            <ac:spMk id="3" creationId="{00000000-0000-0000-0000-000000000000}"/>
          </ac:spMkLst>
        </pc:spChg>
        <pc:picChg chg="del">
          <ac:chgData name="Garth Lenton" userId="5af41bc1-98e2-4a98-b597-ecb699ab04a6" providerId="ADAL" clId="{9236D8C9-C135-456A-8053-AC0C4BC0D7A9}" dt="2025-10-26T17:24:02.988" v="17" actId="478"/>
          <ac:picMkLst>
            <pc:docMk/>
            <pc:sldMk cId="2396383936" sldId="284"/>
            <ac:picMk id="3075" creationId="{00000000-0000-0000-0000-000000000000}"/>
          </ac:picMkLst>
        </pc:picChg>
      </pc:sldChg>
      <pc:sldChg chg="delSp modSp mod">
        <pc:chgData name="Garth Lenton" userId="5af41bc1-98e2-4a98-b597-ecb699ab04a6" providerId="ADAL" clId="{9236D8C9-C135-456A-8053-AC0C4BC0D7A9}" dt="2025-10-26T17:24:00.333" v="16" actId="207"/>
        <pc:sldMkLst>
          <pc:docMk/>
          <pc:sldMk cId="2404071641" sldId="293"/>
        </pc:sldMkLst>
        <pc:spChg chg="mod">
          <ac:chgData name="Garth Lenton" userId="5af41bc1-98e2-4a98-b597-ecb699ab04a6" providerId="ADAL" clId="{9236D8C9-C135-456A-8053-AC0C4BC0D7A9}" dt="2025-10-26T17:24:00.333" v="16" actId="207"/>
          <ac:spMkLst>
            <pc:docMk/>
            <pc:sldMk cId="2404071641" sldId="293"/>
            <ac:spMk id="2" creationId="{00000000-0000-0000-0000-000000000000}"/>
          </ac:spMkLst>
        </pc:spChg>
        <pc:spChg chg="mod">
          <ac:chgData name="Garth Lenton" userId="5af41bc1-98e2-4a98-b597-ecb699ab04a6" providerId="ADAL" clId="{9236D8C9-C135-456A-8053-AC0C4BC0D7A9}" dt="2025-10-26T17:23:57.408" v="15" actId="207"/>
          <ac:spMkLst>
            <pc:docMk/>
            <pc:sldMk cId="2404071641" sldId="293"/>
            <ac:spMk id="3" creationId="{00000000-0000-0000-0000-000000000000}"/>
          </ac:spMkLst>
        </pc:spChg>
        <pc:picChg chg="del">
          <ac:chgData name="Garth Lenton" userId="5af41bc1-98e2-4a98-b597-ecb699ab04a6" providerId="ADAL" clId="{9236D8C9-C135-456A-8053-AC0C4BC0D7A9}" dt="2025-10-26T17:23:52.863" v="14" actId="478"/>
          <ac:picMkLst>
            <pc:docMk/>
            <pc:sldMk cId="2404071641" sldId="293"/>
            <ac:picMk id="2052" creationId="{00000000-0000-0000-0000-000000000000}"/>
          </ac:picMkLst>
        </pc:picChg>
      </pc:sldChg>
      <pc:sldChg chg="delSp">
        <pc:chgData name="Garth Lenton" userId="5af41bc1-98e2-4a98-b597-ecb699ab04a6" providerId="ADAL" clId="{9236D8C9-C135-456A-8053-AC0C4BC0D7A9}" dt="2025-10-26T17:23:47.288" v="13" actId="478"/>
        <pc:sldMkLst>
          <pc:docMk/>
          <pc:sldMk cId="3349958370" sldId="295"/>
        </pc:sldMkLst>
        <pc:picChg chg="del">
          <ac:chgData name="Garth Lenton" userId="5af41bc1-98e2-4a98-b597-ecb699ab04a6" providerId="ADAL" clId="{9236D8C9-C135-456A-8053-AC0C4BC0D7A9}" dt="2025-10-26T17:23:47.288" v="13" actId="478"/>
          <ac:picMkLst>
            <pc:docMk/>
            <pc:sldMk cId="3349958370" sldId="295"/>
            <ac:picMk id="1027" creationId="{00000000-0000-0000-0000-000000000000}"/>
          </ac:picMkLst>
        </pc:picChg>
      </pc:sldChg>
      <pc:sldChg chg="delSp modSp mod">
        <pc:chgData name="Garth Lenton" userId="5af41bc1-98e2-4a98-b597-ecb699ab04a6" providerId="ADAL" clId="{9236D8C9-C135-456A-8053-AC0C4BC0D7A9}" dt="2025-10-26T17:23:09.995" v="2" actId="207"/>
        <pc:sldMkLst>
          <pc:docMk/>
          <pc:sldMk cId="1511182057" sldId="299"/>
        </pc:sldMkLst>
        <pc:spChg chg="mod">
          <ac:chgData name="Garth Lenton" userId="5af41bc1-98e2-4a98-b597-ecb699ab04a6" providerId="ADAL" clId="{9236D8C9-C135-456A-8053-AC0C4BC0D7A9}" dt="2025-10-26T17:23:07.366" v="1" actId="207"/>
          <ac:spMkLst>
            <pc:docMk/>
            <pc:sldMk cId="1511182057" sldId="299"/>
            <ac:spMk id="2" creationId="{00000000-0000-0000-0000-000000000000}"/>
          </ac:spMkLst>
        </pc:spChg>
        <pc:spChg chg="mod">
          <ac:chgData name="Garth Lenton" userId="5af41bc1-98e2-4a98-b597-ecb699ab04a6" providerId="ADAL" clId="{9236D8C9-C135-456A-8053-AC0C4BC0D7A9}" dt="2025-10-26T17:23:09.995" v="2" actId="207"/>
          <ac:spMkLst>
            <pc:docMk/>
            <pc:sldMk cId="1511182057" sldId="299"/>
            <ac:spMk id="3" creationId="{00000000-0000-0000-0000-000000000000}"/>
          </ac:spMkLst>
        </pc:spChg>
        <pc:picChg chg="del">
          <ac:chgData name="Garth Lenton" userId="5af41bc1-98e2-4a98-b597-ecb699ab04a6" providerId="ADAL" clId="{9236D8C9-C135-456A-8053-AC0C4BC0D7A9}" dt="2025-10-26T17:22:59.717" v="0" actId="478"/>
          <ac:picMkLst>
            <pc:docMk/>
            <pc:sldMk cId="1511182057" sldId="299"/>
            <ac:picMk id="4098" creationId="{00000000-0000-0000-0000-000000000000}"/>
          </ac:picMkLst>
        </pc:picChg>
      </pc:sldChg>
      <pc:sldChg chg="delSp modSp mod">
        <pc:chgData name="Garth Lenton" userId="5af41bc1-98e2-4a98-b597-ecb699ab04a6" providerId="ADAL" clId="{9236D8C9-C135-456A-8053-AC0C4BC0D7A9}" dt="2025-10-26T17:24:18.681" v="21" actId="207"/>
        <pc:sldMkLst>
          <pc:docMk/>
          <pc:sldMk cId="3657375487" sldId="305"/>
        </pc:sldMkLst>
        <pc:spChg chg="mod">
          <ac:chgData name="Garth Lenton" userId="5af41bc1-98e2-4a98-b597-ecb699ab04a6" providerId="ADAL" clId="{9236D8C9-C135-456A-8053-AC0C4BC0D7A9}" dt="2025-10-26T17:24:18.681" v="21" actId="207"/>
          <ac:spMkLst>
            <pc:docMk/>
            <pc:sldMk cId="3657375487" sldId="305"/>
            <ac:spMk id="2" creationId="{00000000-0000-0000-0000-000000000000}"/>
          </ac:spMkLst>
        </pc:spChg>
        <pc:picChg chg="del">
          <ac:chgData name="Garth Lenton" userId="5af41bc1-98e2-4a98-b597-ecb699ab04a6" providerId="ADAL" clId="{9236D8C9-C135-456A-8053-AC0C4BC0D7A9}" dt="2025-10-26T17:24:15.750" v="20" actId="478"/>
          <ac:picMkLst>
            <pc:docMk/>
            <pc:sldMk cId="3657375487" sldId="305"/>
            <ac:picMk id="15362"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6A4F739-CFBA-4398-B49F-DBB16164E71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6016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4F739-CFBA-4398-B49F-DBB16164E71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361034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182507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6A4F739-CFBA-4398-B49F-DBB16164E714}" type="datetimeFigureOut">
              <a:rPr lang="en-GB" smtClean="0"/>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914175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6A4F739-CFBA-4398-B49F-DBB16164E714}" type="datetimeFigureOut">
              <a:rPr lang="en-GB" smtClean="0"/>
              <a:t>26/10/2025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36891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6A4F739-CFBA-4398-B49F-DBB16164E714}" type="datetimeFigureOut">
              <a:rPr lang="en-GB" smtClean="0"/>
              <a:t>26/10/2025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4291831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4F739-CFBA-4398-B49F-DBB16164E714}" type="datetimeFigureOut">
              <a:rPr lang="en-GB" smtClean="0"/>
              <a:t>26/10/2025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030998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2759593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849393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4F739-CFBA-4398-B49F-DBB16164E71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584782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A4F739-CFBA-4398-B49F-DBB16164E71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2017974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4F739-CFBA-4398-B49F-DBB16164E714}" type="datetimeFigureOut">
              <a:rPr lang="en-GB" smtClean="0"/>
              <a:t>26/10/2025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58412D-968D-4323-AAE0-13809F5C7F83}" type="slidenum">
              <a:rPr lang="en-GB" smtClean="0"/>
              <a:t>‹#›</a:t>
            </a:fld>
            <a:endParaRPr lang="en-GB"/>
          </a:p>
        </p:txBody>
      </p:sp>
    </p:spTree>
    <p:extLst>
      <p:ext uri="{BB962C8B-B14F-4D97-AF65-F5344CB8AC3E}">
        <p14:creationId xmlns:p14="http://schemas.microsoft.com/office/powerpoint/2010/main" val="25063186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parallel - Clip 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539368"/>
            <a:ext cx="1115616" cy="1115616"/>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parallel - Clip 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560" y="1437884"/>
            <a:ext cx="1115616" cy="11156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4"/>
          <p:cNvSpPr>
            <a:spLocks noChangeArrowheads="1"/>
          </p:cNvSpPr>
          <p:nvPr/>
        </p:nvSpPr>
        <p:spPr bwMode="auto">
          <a:xfrm>
            <a:off x="0" y="234888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 </a:t>
            </a:r>
            <a:r>
              <a:rPr kumimoji="0" lang="en-GB" altLang="en-US" sz="2000" b="1" i="1" u="none" strike="noStrike" cap="none" normalizeH="0" baseline="0" dirty="0">
                <a:ln>
                  <a:noFill/>
                </a:ln>
                <a:solidFill>
                  <a:srgbClr val="0000FF"/>
                </a:solidFill>
                <a:effectLst/>
                <a:latin typeface="Arial" pitchFamily="34" charset="0"/>
                <a:ea typeface="Times New Roman" pitchFamily="18" charset="0"/>
                <a:cs typeface="Arial" pitchFamily="34" charset="0"/>
              </a:rPr>
              <a:t>S</a:t>
            </a: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ucceed    ~                   </a:t>
            </a:r>
            <a:r>
              <a:rPr kumimoji="0" lang="en-GB" altLang="en-US" sz="2000" b="1" i="1" u="none" strike="noStrike" cap="none" normalizeH="0" baseline="0" dirty="0">
                <a:ln>
                  <a:noFill/>
                </a:ln>
                <a:solidFill>
                  <a:srgbClr val="0000FF"/>
                </a:solidFill>
                <a:effectLst/>
                <a:latin typeface="Arial" pitchFamily="34" charset="0"/>
                <a:ea typeface="Times New Roman" pitchFamily="18" charset="0"/>
                <a:cs typeface="Arial" pitchFamily="34" charset="0"/>
              </a:rPr>
              <a:t>H</a:t>
            </a: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appy   ~               </a:t>
            </a:r>
            <a:r>
              <a:rPr kumimoji="0" lang="en-GB" altLang="en-US" sz="2000" b="1" i="1" u="none" strike="noStrike" cap="none" normalizeH="0" baseline="0" dirty="0">
                <a:ln>
                  <a:noFill/>
                </a:ln>
                <a:solidFill>
                  <a:srgbClr val="0000FF"/>
                </a:solidFill>
                <a:effectLst/>
                <a:latin typeface="Arial" pitchFamily="34" charset="0"/>
                <a:ea typeface="Times New Roman" pitchFamily="18" charset="0"/>
                <a:cs typeface="Arial" pitchFamily="34" charset="0"/>
              </a:rPr>
              <a:t>I</a:t>
            </a: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ndependent    ~         </a:t>
            </a:r>
            <a:r>
              <a:rPr kumimoji="0" lang="en-GB" altLang="en-US" sz="2000" b="1" i="1" u="none" strike="noStrike" cap="none" normalizeH="0" baseline="0" dirty="0">
                <a:ln>
                  <a:noFill/>
                </a:ln>
                <a:solidFill>
                  <a:srgbClr val="0000FF"/>
                </a:solidFill>
                <a:effectLst/>
                <a:latin typeface="Arial" pitchFamily="34" charset="0"/>
                <a:ea typeface="Times New Roman" pitchFamily="18" charset="0"/>
                <a:cs typeface="Arial" pitchFamily="34" charset="0"/>
              </a:rPr>
              <a:t>N</a:t>
            </a: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urtured   ~              </a:t>
            </a:r>
            <a:r>
              <a:rPr kumimoji="0" lang="en-GB" altLang="en-US" sz="2000" b="1" i="1" u="none" strike="noStrike" cap="none" normalizeH="0" baseline="0" dirty="0">
                <a:ln>
                  <a:noFill/>
                </a:ln>
                <a:solidFill>
                  <a:srgbClr val="0000FF"/>
                </a:solidFill>
                <a:effectLst/>
                <a:latin typeface="Arial" pitchFamily="34" charset="0"/>
                <a:ea typeface="Times New Roman" pitchFamily="18" charset="0"/>
                <a:cs typeface="Arial" pitchFamily="34" charset="0"/>
              </a:rPr>
              <a:t>E</a:t>
            </a: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xcited </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0" y="3429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with perseverance  ~  with respect &amp; honesty ~   and courageous ~   with compassion~   with teamwork</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7" name="Picture 1" descr="parallel - Clip 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254912"/>
            <a:ext cx="1115616" cy="111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 descr="parallel - Clip 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675456"/>
            <a:ext cx="1115616" cy="111561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 descr="parallel - Clip 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1233264"/>
            <a:ext cx="1115616" cy="111561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04368" y="4149080"/>
            <a:ext cx="7920880" cy="1446550"/>
          </a:xfrm>
          <a:prstGeom prst="rect">
            <a:avLst/>
          </a:prstGeom>
        </p:spPr>
        <p:txBody>
          <a:bodyPr wrap="square">
            <a:spAutoFit/>
          </a:bodyPr>
          <a:lstStyle/>
          <a:p>
            <a:pPr hangingPunct="0"/>
            <a:r>
              <a:rPr lang="en-GB" sz="4400" b="1" dirty="0">
                <a:latin typeface="SassoonPrimaryInfant" pitchFamily="2" charset="0"/>
              </a:rPr>
              <a:t>“</a:t>
            </a:r>
            <a:r>
              <a:rPr lang="en-GB" sz="4400" b="1" i="1" dirty="0">
                <a:latin typeface="SassoonPrimaryInfant" pitchFamily="2" charset="0"/>
              </a:rPr>
              <a:t>To be the best we can be for ourselves and others”</a:t>
            </a:r>
            <a:endParaRPr lang="en-GB" sz="4400" dirty="0">
              <a:latin typeface="SassoonPrimaryInfant" pitchFamily="2" charset="0"/>
            </a:endParaRPr>
          </a:p>
        </p:txBody>
      </p:sp>
    </p:spTree>
    <p:extLst>
      <p:ext uri="{BB962C8B-B14F-4D97-AF65-F5344CB8AC3E}">
        <p14:creationId xmlns:p14="http://schemas.microsoft.com/office/powerpoint/2010/main" val="2717098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042BC7E5-76DB-4826-8C07-4A49B6353F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479558"/>
            <a:ext cx="1396390" cy="717514"/>
            <a:chOff x="0" y="1479558"/>
            <a:chExt cx="1861854" cy="717514"/>
          </a:xfrm>
          <a:solidFill>
            <a:schemeClr val="bg1"/>
          </a:solidFill>
        </p:grpSpPr>
        <p:sp>
          <p:nvSpPr>
            <p:cNvPr id="15" name="Freeform: Shape 14">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6" name="Freeform: Shape 15">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18" name="Freeform: Shape 17">
            <a:extLst>
              <a:ext uri="{FF2B5EF4-FFF2-40B4-BE49-F238E27FC236}">
                <a16:creationId xmlns:a16="http://schemas.microsoft.com/office/drawing/2014/main" id="{498F8FF6-43B4-494A-AF8F-123A4983E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14244" y="-34538"/>
            <a:ext cx="4991553" cy="6335470"/>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2B06059C-C357-4011-82B9-9C01063013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66395" y="-23905"/>
            <a:ext cx="5028938" cy="6318526"/>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AFEC601-A132-47EE-B0C2-B38ACD9FC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0164" y="-23905"/>
            <a:ext cx="5028938" cy="6215019"/>
          </a:xfrm>
          <a:custGeom>
            <a:avLst/>
            <a:gdLst>
              <a:gd name="connsiteX0" fmla="*/ 1529549 w 6355652"/>
              <a:gd name="connsiteY0" fmla="*/ 0 h 5890980"/>
              <a:gd name="connsiteX1" fmla="*/ 4826104 w 6355652"/>
              <a:gd name="connsiteY1" fmla="*/ 0 h 5890980"/>
              <a:gd name="connsiteX2" fmla="*/ 4954579 w 6355652"/>
              <a:gd name="connsiteY2" fmla="*/ 78051 h 5890980"/>
              <a:gd name="connsiteX3" fmla="*/ 6355652 w 6355652"/>
              <a:gd name="connsiteY3" fmla="*/ 2713154 h 5890980"/>
              <a:gd name="connsiteX4" fmla="*/ 3177826 w 6355652"/>
              <a:gd name="connsiteY4" fmla="*/ 5890980 h 5890980"/>
              <a:gd name="connsiteX5" fmla="*/ 0 w 6355652"/>
              <a:gd name="connsiteY5" fmla="*/ 2713154 h 5890980"/>
              <a:gd name="connsiteX6" fmla="*/ 1401073 w 6355652"/>
              <a:gd name="connsiteY6" fmla="*/ 78051 h 589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5890980">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29654" y="-556013"/>
            <a:ext cx="4339674" cy="301119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700" b="1" kern="1200" cap="none" spc="0" dirty="0">
                <a:ln w="17780" cmpd="sng">
                  <a:solidFill>
                    <a:srgbClr val="FFFFFF"/>
                  </a:solidFill>
                  <a:prstDash val="solid"/>
                  <a:miter lim="800000"/>
                </a:ln>
                <a:solidFill>
                  <a:schemeClr val="bg1"/>
                </a:solidFill>
                <a:effectLst>
                  <a:outerShdw blurRad="50800" algn="tl" rotWithShape="0">
                    <a:srgbClr val="000000"/>
                  </a:outerShdw>
                </a:effectLst>
                <a:latin typeface="+mj-lt"/>
                <a:ea typeface="+mj-ea"/>
                <a:cs typeface="+mj-cs"/>
              </a:rPr>
              <a:t>Welcome to </a:t>
            </a:r>
          </a:p>
          <a:p>
            <a:pPr algn="ctr">
              <a:lnSpc>
                <a:spcPct val="90000"/>
              </a:lnSpc>
              <a:spcBef>
                <a:spcPct val="0"/>
              </a:spcBef>
              <a:spcAft>
                <a:spcPts val="600"/>
              </a:spcAft>
            </a:pPr>
            <a:r>
              <a:rPr lang="en-US" sz="4700" b="1" kern="1200" cap="none" spc="0" dirty="0">
                <a:ln w="17780" cmpd="sng">
                  <a:solidFill>
                    <a:srgbClr val="FFFFFF"/>
                  </a:solidFill>
                  <a:prstDash val="solid"/>
                  <a:miter lim="800000"/>
                </a:ln>
                <a:solidFill>
                  <a:schemeClr val="bg1"/>
                </a:solidFill>
                <a:effectLst>
                  <a:outerShdw blurRad="50800" algn="tl" rotWithShape="0">
                    <a:srgbClr val="000000"/>
                  </a:outerShdw>
                </a:effectLst>
                <a:latin typeface="+mj-lt"/>
                <a:ea typeface="+mj-ea"/>
                <a:cs typeface="+mj-cs"/>
              </a:rPr>
              <a:t>Oak Class</a:t>
            </a:r>
          </a:p>
          <a:p>
            <a:pPr algn="ctr">
              <a:lnSpc>
                <a:spcPct val="90000"/>
              </a:lnSpc>
              <a:spcBef>
                <a:spcPct val="0"/>
              </a:spcBef>
              <a:spcAft>
                <a:spcPts val="600"/>
              </a:spcAft>
            </a:pPr>
            <a:r>
              <a:rPr lang="en-US" sz="4700" b="1" kern="1200" dirty="0">
                <a:ln w="17780" cmpd="sng">
                  <a:solidFill>
                    <a:srgbClr val="FFFFFF"/>
                  </a:solidFill>
                  <a:prstDash val="solid"/>
                  <a:miter lim="800000"/>
                </a:ln>
                <a:solidFill>
                  <a:schemeClr val="bg1"/>
                </a:solidFill>
                <a:effectLst>
                  <a:outerShdw blurRad="50800" algn="tl" rotWithShape="0">
                    <a:srgbClr val="000000"/>
                  </a:outerShdw>
                </a:effectLst>
                <a:latin typeface="+mj-lt"/>
                <a:ea typeface="+mj-ea"/>
                <a:cs typeface="+mj-cs"/>
              </a:rPr>
              <a:t>Year 3/4</a:t>
            </a:r>
            <a:endParaRPr lang="en-US" sz="4700" b="1" kern="1200" cap="none" spc="0" dirty="0">
              <a:ln w="17780" cmpd="sng">
                <a:solidFill>
                  <a:srgbClr val="FFFFFF"/>
                </a:solidFill>
                <a:prstDash val="solid"/>
                <a:miter lim="800000"/>
              </a:ln>
              <a:solidFill>
                <a:schemeClr val="bg1"/>
              </a:solidFill>
              <a:effectLst>
                <a:outerShdw blurRad="50800" algn="tl" rotWithShape="0">
                  <a:srgbClr val="000000"/>
                </a:outerShdw>
              </a:effectLst>
              <a:latin typeface="+mj-lt"/>
              <a:ea typeface="+mj-ea"/>
              <a:cs typeface="+mj-cs"/>
            </a:endParaRPr>
          </a:p>
        </p:txBody>
      </p:sp>
      <p:sp>
        <p:nvSpPr>
          <p:cNvPr id="24" name="Graphic 212">
            <a:extLst>
              <a:ext uri="{FF2B5EF4-FFF2-40B4-BE49-F238E27FC236}">
                <a16:creationId xmlns:a16="http://schemas.microsoft.com/office/drawing/2014/main" id="{279CAF82-0ECF-42BE-8F37-F71941E5D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1037" y="188494"/>
            <a:ext cx="786278"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6" name="Graphic 212">
            <a:extLst>
              <a:ext uri="{FF2B5EF4-FFF2-40B4-BE49-F238E27FC236}">
                <a16:creationId xmlns:a16="http://schemas.microsoft.com/office/drawing/2014/main" id="{218E095B-4870-4AD5-9C41-C16D59523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1037" y="188494"/>
            <a:ext cx="786278"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8"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187321" y="3578317"/>
            <a:ext cx="790849"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5" name="Oval 34">
            <a:extLst>
              <a:ext uri="{FF2B5EF4-FFF2-40B4-BE49-F238E27FC236}">
                <a16:creationId xmlns:a16="http://schemas.microsoft.com/office/drawing/2014/main" id="{033BC44A-0661-43B4-9C14-FD5963C226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393" y="4910353"/>
            <a:ext cx="351068" cy="468090"/>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Oval 36">
            <a:extLst>
              <a:ext uri="{FF2B5EF4-FFF2-40B4-BE49-F238E27FC236}">
                <a16:creationId xmlns:a16="http://schemas.microsoft.com/office/drawing/2014/main" id="{BE8CB2F0-2F5A-4EBD-B214-E0309C31F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393" y="4910353"/>
            <a:ext cx="351068" cy="468090"/>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9" name="Freeform: Shape 38">
            <a:extLst>
              <a:ext uri="{FF2B5EF4-FFF2-40B4-BE49-F238E27FC236}">
                <a16:creationId xmlns:a16="http://schemas.microsoft.com/office/drawing/2014/main" id="{FFD3887D-244B-4EC4-9208-E304984C5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66850" y="4200769"/>
            <a:ext cx="2077150"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1" name="Freeform: Shape 40">
            <a:extLst>
              <a:ext uri="{FF2B5EF4-FFF2-40B4-BE49-F238E27FC236}">
                <a16:creationId xmlns:a16="http://schemas.microsoft.com/office/drawing/2014/main" id="{97224C31-855E-4593-8A58-5B2B0CC4F5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66850" y="4200769"/>
            <a:ext cx="2077150"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3" name="Picture 2" descr="A group of children on a playground&#10;&#10;AI-generated content may be incorrect.">
            <a:extLst>
              <a:ext uri="{FF2B5EF4-FFF2-40B4-BE49-F238E27FC236}">
                <a16:creationId xmlns:a16="http://schemas.microsoft.com/office/drawing/2014/main" id="{086205CA-EF0C-722A-3639-2227AF88FD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66208" y="1897137"/>
            <a:ext cx="5973692" cy="4859198"/>
          </a:xfrm>
          <a:prstGeom prst="rect">
            <a:avLst/>
          </a:prstGeom>
        </p:spPr>
      </p:pic>
    </p:spTree>
    <p:extLst>
      <p:ext uri="{BB962C8B-B14F-4D97-AF65-F5344CB8AC3E}">
        <p14:creationId xmlns:p14="http://schemas.microsoft.com/office/powerpoint/2010/main" val="1778592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1600" y="476672"/>
            <a:ext cx="7272808" cy="2000548"/>
          </a:xfrm>
          <a:prstGeom prst="rect">
            <a:avLst/>
          </a:prstGeom>
          <a:noFill/>
        </p:spPr>
        <p:txBody>
          <a:bodyPr wrap="square" rtlCol="0">
            <a:spAutoFit/>
          </a:bodyPr>
          <a:lstStyle/>
          <a:p>
            <a:pPr algn="ctr"/>
            <a:r>
              <a:rPr lang="en-GB" sz="9600" dirty="0"/>
              <a:t>EMA</a:t>
            </a:r>
          </a:p>
          <a:p>
            <a:pPr algn="ctr"/>
            <a:r>
              <a:rPr lang="en-GB" sz="2800" dirty="0"/>
              <a:t>Early Morning Activity</a:t>
            </a:r>
          </a:p>
        </p:txBody>
      </p:sp>
      <p:sp>
        <p:nvSpPr>
          <p:cNvPr id="3" name="TextBox 2"/>
          <p:cNvSpPr txBox="1"/>
          <p:nvPr/>
        </p:nvSpPr>
        <p:spPr>
          <a:xfrm>
            <a:off x="755576" y="2564904"/>
            <a:ext cx="7632848" cy="3477875"/>
          </a:xfrm>
          <a:prstGeom prst="rect">
            <a:avLst/>
          </a:prstGeom>
          <a:noFill/>
        </p:spPr>
        <p:txBody>
          <a:bodyPr wrap="square" rtlCol="0">
            <a:spAutoFit/>
          </a:bodyPr>
          <a:lstStyle/>
          <a:p>
            <a:pPr marL="571500" indent="-571500">
              <a:buFont typeface="Arial" panose="020B0604020202020204" pitchFamily="34" charset="0"/>
              <a:buChar char="•"/>
            </a:pPr>
            <a:r>
              <a:rPr lang="en-GB" sz="4400" dirty="0"/>
              <a:t>8.40 – 9.00</a:t>
            </a:r>
          </a:p>
          <a:p>
            <a:pPr marL="571500" indent="-571500">
              <a:buFont typeface="Arial" panose="020B0604020202020204" pitchFamily="34" charset="0"/>
              <a:buChar char="•"/>
            </a:pPr>
            <a:r>
              <a:rPr lang="en-GB" sz="4400" dirty="0"/>
              <a:t>Re-cap previous learning</a:t>
            </a:r>
          </a:p>
          <a:p>
            <a:pPr marL="571500" indent="-571500">
              <a:buFont typeface="Arial" panose="020B0604020202020204" pitchFamily="34" charset="0"/>
              <a:buChar char="•"/>
            </a:pPr>
            <a:r>
              <a:rPr lang="en-GB" sz="4400" dirty="0"/>
              <a:t>Respond to marking</a:t>
            </a:r>
          </a:p>
          <a:p>
            <a:pPr marL="571500" indent="-571500">
              <a:buFont typeface="Arial" panose="020B0604020202020204" pitchFamily="34" charset="0"/>
              <a:buChar char="•"/>
            </a:pPr>
            <a:r>
              <a:rPr lang="en-GB" sz="4400" dirty="0"/>
              <a:t>Use ‘Working Walls’</a:t>
            </a:r>
          </a:p>
          <a:p>
            <a:pPr marL="571500" indent="-571500">
              <a:buFont typeface="Arial" panose="020B0604020202020204" pitchFamily="34" charset="0"/>
              <a:buChar char="•"/>
            </a:pPr>
            <a:r>
              <a:rPr lang="en-GB" sz="4400" dirty="0"/>
              <a:t>Please be on time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1511182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479638" y="2220267"/>
            <a:ext cx="184730" cy="923330"/>
          </a:xfrm>
          <a:prstGeom prst="rect">
            <a:avLst/>
          </a:prstGeom>
          <a:noFill/>
        </p:spPr>
        <p:txBody>
          <a:bodyPr wrap="none" lIns="91440" tIns="45720" rIns="91440" bIns="45720">
            <a:spAutoFit/>
          </a:bodyPr>
          <a:lstStyle/>
          <a:p>
            <a:pPr algn="ct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TextBox 9"/>
          <p:cNvSpPr txBox="1"/>
          <p:nvPr/>
        </p:nvSpPr>
        <p:spPr>
          <a:xfrm>
            <a:off x="323528" y="692696"/>
            <a:ext cx="8640960" cy="4893647"/>
          </a:xfrm>
          <a:prstGeom prst="rect">
            <a:avLst/>
          </a:prstGeom>
          <a:noFill/>
        </p:spPr>
        <p:txBody>
          <a:bodyPr wrap="square" rtlCol="0">
            <a:spAutoFit/>
          </a:bodyPr>
          <a:lstStyle/>
          <a:p>
            <a:pPr algn="ctr"/>
            <a:r>
              <a:rPr lang="en-GB" sz="8000" dirty="0"/>
              <a:t>Literacy</a:t>
            </a:r>
          </a:p>
          <a:p>
            <a:pPr algn="ctr"/>
            <a:r>
              <a:rPr lang="en-GB" sz="8000" dirty="0"/>
              <a:t>Julie Sargent</a:t>
            </a:r>
          </a:p>
          <a:p>
            <a:pPr algn="ctr"/>
            <a:r>
              <a:rPr lang="en-GB" sz="8000" dirty="0"/>
              <a:t>‘</a:t>
            </a:r>
            <a:r>
              <a:rPr lang="en-GB" sz="4400" dirty="0"/>
              <a:t>Innovate Education’</a:t>
            </a:r>
          </a:p>
          <a:p>
            <a:pPr algn="ctr"/>
            <a:r>
              <a:rPr lang="en-GB" sz="3600" dirty="0"/>
              <a:t>Work on punctuation and grammar within the lesson</a:t>
            </a:r>
          </a:p>
        </p:txBody>
      </p:sp>
    </p:spTree>
    <p:extLst>
      <p:ext uri="{BB962C8B-B14F-4D97-AF65-F5344CB8AC3E}">
        <p14:creationId xmlns:p14="http://schemas.microsoft.com/office/powerpoint/2010/main" val="761706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556792"/>
            <a:ext cx="8229600" cy="1944216"/>
          </a:xfrm>
        </p:spPr>
        <p:txBody>
          <a:bodyPr>
            <a:noAutofit/>
          </a:bodyPr>
          <a:lstStyle/>
          <a:p>
            <a:br>
              <a:rPr lang="en-GB" sz="9600" dirty="0">
                <a:solidFill>
                  <a:schemeClr val="bg1"/>
                </a:solidFill>
                <a:latin typeface="SassoonPrimaryInfant" pitchFamily="2" charset="0"/>
              </a:rPr>
            </a:br>
            <a:br>
              <a:rPr lang="en-GB" sz="9600" dirty="0">
                <a:latin typeface="SassoonPrimaryInfant" pitchFamily="2" charset="0"/>
              </a:rPr>
            </a:br>
            <a:r>
              <a:rPr lang="en-GB" sz="9600" dirty="0">
                <a:latin typeface="SassoonPrimaryInfant" pitchFamily="2" charset="0"/>
              </a:rPr>
              <a:t>Spellings</a:t>
            </a:r>
            <a:br>
              <a:rPr lang="en-GB" sz="9600" dirty="0">
                <a:latin typeface="SassoonPrimaryInfant" pitchFamily="2" charset="0"/>
              </a:rPr>
            </a:br>
            <a:r>
              <a:rPr lang="en-GB" sz="4000" dirty="0"/>
              <a:t>TBC from Mrs Clarke</a:t>
            </a:r>
            <a:br>
              <a:rPr lang="en-GB" sz="4000" dirty="0"/>
            </a:br>
            <a:br>
              <a:rPr lang="en-GB" sz="4000" dirty="0"/>
            </a:br>
            <a:r>
              <a:rPr lang="en-GB" sz="4000" dirty="0"/>
              <a:t>Investigations </a:t>
            </a:r>
            <a:br>
              <a:rPr lang="en-GB" sz="4000" dirty="0"/>
            </a:br>
            <a:r>
              <a:rPr lang="en-GB" sz="4000" dirty="0"/>
              <a:t>Use it where class gaps are spotted</a:t>
            </a:r>
            <a:r>
              <a:rPr lang="en-GB" sz="4000" dirty="0">
                <a:solidFill>
                  <a:schemeClr val="bg1"/>
                </a:solidFill>
              </a:rPr>
              <a:t>.</a:t>
            </a:r>
            <a:br>
              <a:rPr lang="en-GB" sz="4000" dirty="0">
                <a:solidFill>
                  <a:schemeClr val="bg1"/>
                </a:solidFill>
              </a:rPr>
            </a:br>
            <a:br>
              <a:rPr lang="en-GB" sz="9600" dirty="0">
                <a:solidFill>
                  <a:schemeClr val="bg1"/>
                </a:solidFill>
                <a:latin typeface="SassoonPrimaryInfant" pitchFamily="2" charset="0"/>
              </a:rPr>
            </a:br>
            <a:endParaRPr lang="en-GB" sz="9600" dirty="0">
              <a:solidFill>
                <a:schemeClr val="bg1"/>
              </a:solidFill>
              <a:latin typeface="SassoonPrimaryInfant" pitchFamily="2" charset="0"/>
            </a:endParaRPr>
          </a:p>
        </p:txBody>
      </p:sp>
    </p:spTree>
    <p:extLst>
      <p:ext uri="{BB962C8B-B14F-4D97-AF65-F5344CB8AC3E}">
        <p14:creationId xmlns:p14="http://schemas.microsoft.com/office/powerpoint/2010/main" val="3351517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2162671"/>
          </a:xfrm>
        </p:spPr>
        <p:txBody>
          <a:bodyPr>
            <a:normAutofit/>
          </a:bodyPr>
          <a:lstStyle/>
          <a:p>
            <a:r>
              <a:rPr lang="en-GB" sz="9600" dirty="0">
                <a:latin typeface="SassoonPrimaryInfant" pitchFamily="2" charset="0"/>
              </a:rPr>
              <a:t>Reading</a:t>
            </a:r>
          </a:p>
        </p:txBody>
      </p:sp>
    </p:spTree>
    <p:extLst>
      <p:ext uri="{BB962C8B-B14F-4D97-AF65-F5344CB8AC3E}">
        <p14:creationId xmlns:p14="http://schemas.microsoft.com/office/powerpoint/2010/main" val="1938547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62674"/>
          </a:xfrm>
        </p:spPr>
        <p:txBody>
          <a:bodyPr>
            <a:normAutofit/>
          </a:bodyPr>
          <a:lstStyle/>
          <a:p>
            <a:pPr algn="l"/>
            <a:r>
              <a:rPr lang="en-GB" sz="3600" dirty="0">
                <a:latin typeface="SassoonPrimaryInfant" pitchFamily="2" charset="0"/>
              </a:rPr>
              <a:t>At St Christopher’s we understand how important reading to an adult is. Our whole school expectation is that children read to an adult six times a week.</a:t>
            </a:r>
            <a:br>
              <a:rPr lang="en-GB" sz="3600" dirty="0">
                <a:latin typeface="SassoonPrimaryInfant" pitchFamily="2" charset="0"/>
              </a:rPr>
            </a:br>
            <a:br>
              <a:rPr lang="en-GB" sz="3600" dirty="0">
                <a:latin typeface="SassoonPrimaryInfant" pitchFamily="2" charset="0"/>
              </a:rPr>
            </a:br>
            <a:r>
              <a:rPr lang="en-GB" sz="3600" dirty="0">
                <a:latin typeface="SassoonPrimaryInfant" pitchFamily="2" charset="0"/>
              </a:rPr>
              <a:t> </a:t>
            </a:r>
            <a:br>
              <a:rPr lang="en-GB" sz="3600" dirty="0">
                <a:latin typeface="SassoonPrimaryInfant" pitchFamily="2" charset="0"/>
              </a:rPr>
            </a:br>
            <a:r>
              <a:rPr lang="en-GB" sz="3600" dirty="0">
                <a:latin typeface="SassoonPrimaryInfant" pitchFamily="2" charset="0"/>
              </a:rPr>
              <a:t>This needs to be reordered in your child’s reading record. Comments on how your child read, if they enjoyed the book or any challenges are very helpful. </a:t>
            </a:r>
          </a:p>
        </p:txBody>
      </p:sp>
    </p:spTree>
    <p:extLst>
      <p:ext uri="{BB962C8B-B14F-4D97-AF65-F5344CB8AC3E}">
        <p14:creationId xmlns:p14="http://schemas.microsoft.com/office/powerpoint/2010/main" val="2465630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332656"/>
            <a:ext cx="8229600" cy="5793507"/>
          </a:xfrm>
        </p:spPr>
        <p:txBody>
          <a:bodyPr>
            <a:normAutofit fontScale="92500" lnSpcReduction="10000"/>
          </a:bodyPr>
          <a:lstStyle/>
          <a:p>
            <a:pPr algn="just"/>
            <a:r>
              <a:rPr lang="en-GB" dirty="0">
                <a:latin typeface="SassoonPrimaryInfant" pitchFamily="2" charset="0"/>
              </a:rPr>
              <a:t>We will have reading records</a:t>
            </a:r>
          </a:p>
          <a:p>
            <a:pPr marL="0" indent="0" algn="just">
              <a:buNone/>
            </a:pPr>
            <a:endParaRPr lang="en-GB" dirty="0">
              <a:latin typeface="SassoonPrimaryInfant" pitchFamily="2" charset="0"/>
            </a:endParaRPr>
          </a:p>
          <a:p>
            <a:pPr algn="just"/>
            <a:r>
              <a:rPr lang="en-GB" dirty="0">
                <a:latin typeface="SassoonPrimaryInfant" pitchFamily="2" charset="0"/>
              </a:rPr>
              <a:t>Any reading related messages that need to get across to myself.</a:t>
            </a:r>
          </a:p>
          <a:p>
            <a:pPr algn="just"/>
            <a:endParaRPr lang="en-GB" dirty="0">
              <a:latin typeface="SassoonPrimaryInfant" pitchFamily="2" charset="0"/>
            </a:endParaRPr>
          </a:p>
          <a:p>
            <a:pPr algn="just"/>
            <a:r>
              <a:rPr lang="en-GB" dirty="0">
                <a:latin typeface="SassoonPrimaryInfant" pitchFamily="2" charset="0"/>
              </a:rPr>
              <a:t>Reading books available in school every day</a:t>
            </a:r>
          </a:p>
          <a:p>
            <a:pPr algn="just"/>
            <a:endParaRPr lang="en-GB" dirty="0">
              <a:latin typeface="SassoonPrimaryInfant" pitchFamily="2" charset="0"/>
            </a:endParaRPr>
          </a:p>
          <a:p>
            <a:pPr algn="just"/>
            <a:r>
              <a:rPr lang="en-GB" dirty="0">
                <a:latin typeface="SassoonPrimaryInfant" pitchFamily="2" charset="0"/>
              </a:rPr>
              <a:t>Banded reading books to be changed Monday and Wednesday. </a:t>
            </a:r>
          </a:p>
          <a:p>
            <a:pPr algn="just"/>
            <a:endParaRPr lang="en-GB" dirty="0">
              <a:latin typeface="SassoonPrimaryInfant" pitchFamily="2" charset="0"/>
            </a:endParaRPr>
          </a:p>
          <a:p>
            <a:pPr algn="just"/>
            <a:r>
              <a:rPr lang="en-GB" dirty="0">
                <a:latin typeface="SassoonPrimaryInfant" pitchFamily="2" charset="0"/>
              </a:rPr>
              <a:t>We aim to read with the children at least once a week.</a:t>
            </a:r>
          </a:p>
        </p:txBody>
      </p:sp>
    </p:spTree>
    <p:extLst>
      <p:ext uri="{BB962C8B-B14F-4D97-AF65-F5344CB8AC3E}">
        <p14:creationId xmlns:p14="http://schemas.microsoft.com/office/powerpoint/2010/main" val="600105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7704" y="404664"/>
            <a:ext cx="5974531" cy="5974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3733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348880"/>
            <a:ext cx="8229600" cy="1368152"/>
          </a:xfrm>
        </p:spPr>
        <p:txBody>
          <a:bodyPr>
            <a:noAutofit/>
          </a:bodyPr>
          <a:lstStyle/>
          <a:p>
            <a:r>
              <a:rPr lang="en-GB" sz="9600" dirty="0">
                <a:latin typeface="SassoonPrimaryInfant" pitchFamily="2" charset="0"/>
              </a:rPr>
              <a:t>Maths</a:t>
            </a:r>
          </a:p>
        </p:txBody>
      </p:sp>
      <p:pic>
        <p:nvPicPr>
          <p:cNvPr id="3" name="Picture 2" descr="A blue and white circle with white text&#10;&#10;AI-generated content may be incorrect.">
            <a:extLst>
              <a:ext uri="{FF2B5EF4-FFF2-40B4-BE49-F238E27FC236}">
                <a16:creationId xmlns:a16="http://schemas.microsoft.com/office/drawing/2014/main" id="{C1D0FF2C-BFD0-0D24-84E0-7BB5BE254D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3897897"/>
            <a:ext cx="3096344" cy="2776990"/>
          </a:xfrm>
          <a:prstGeom prst="rect">
            <a:avLst/>
          </a:prstGeom>
        </p:spPr>
      </p:pic>
    </p:spTree>
    <p:extLst>
      <p:ext uri="{BB962C8B-B14F-4D97-AF65-F5344CB8AC3E}">
        <p14:creationId xmlns:p14="http://schemas.microsoft.com/office/powerpoint/2010/main" val="2039848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noAutofit/>
          </a:bodyPr>
          <a:lstStyle/>
          <a:p>
            <a:pPr algn="l"/>
            <a:r>
              <a:rPr lang="en-GB" sz="2800" dirty="0">
                <a:latin typeface="SassoonPrimaryInfant" pitchFamily="2" charset="0"/>
              </a:rPr>
              <a:t>Developing a </a:t>
            </a:r>
            <a:r>
              <a:rPr lang="en-GB" sz="2800" b="1" dirty="0">
                <a:latin typeface="SassoonPrimaryInfant" pitchFamily="2" charset="0"/>
              </a:rPr>
              <a:t>strong grounding in number </a:t>
            </a:r>
            <a:r>
              <a:rPr lang="en-GB" sz="2800" dirty="0">
                <a:latin typeface="SassoonPrimaryInfant" pitchFamily="2" charset="0"/>
              </a:rPr>
              <a:t>is essential so that all children develop the necessary </a:t>
            </a:r>
            <a:r>
              <a:rPr lang="en-GB" sz="2800" b="1" dirty="0">
                <a:latin typeface="SassoonPrimaryInfant" pitchFamily="2" charset="0"/>
              </a:rPr>
              <a:t>building blocks </a:t>
            </a:r>
            <a:r>
              <a:rPr lang="en-GB" sz="2800" dirty="0">
                <a:latin typeface="SassoonPrimaryInfant" pitchFamily="2" charset="0"/>
              </a:rPr>
              <a:t>to excel mathematically. </a:t>
            </a:r>
            <a:br>
              <a:rPr lang="en-GB" sz="2800" dirty="0">
                <a:latin typeface="SassoonPrimaryInfant" pitchFamily="2" charset="0"/>
              </a:rPr>
            </a:br>
            <a:br>
              <a:rPr lang="en-GB" sz="2800" dirty="0">
                <a:latin typeface="SassoonPrimaryInfant" pitchFamily="2" charset="0"/>
              </a:rPr>
            </a:br>
            <a:r>
              <a:rPr lang="en-GB" sz="2900" dirty="0">
                <a:latin typeface="SassoonPrimaryInfant" pitchFamily="2" charset="0"/>
              </a:rPr>
              <a:t>With this in mind, our Maths curriculum focuses quite heavily in the first few terms on number.</a:t>
            </a:r>
            <a:br>
              <a:rPr lang="en-GB" sz="2900" dirty="0">
                <a:latin typeface="SassoonPrimaryInfant" pitchFamily="2" charset="0"/>
              </a:rPr>
            </a:br>
            <a:br>
              <a:rPr lang="en-GB" sz="2900" dirty="0">
                <a:latin typeface="SassoonPrimaryInfant" pitchFamily="2" charset="0"/>
              </a:rPr>
            </a:br>
            <a:r>
              <a:rPr lang="en-GB" sz="2900" dirty="0">
                <a:latin typeface="SassoonPrimaryInfant" pitchFamily="2" charset="0"/>
              </a:rPr>
              <a:t>White Rose</a:t>
            </a:r>
            <a:br>
              <a:rPr lang="en-GB" sz="2900" dirty="0">
                <a:latin typeface="SassoonPrimaryInfant" pitchFamily="2" charset="0"/>
              </a:rPr>
            </a:br>
            <a:br>
              <a:rPr lang="en-GB" sz="2900" dirty="0">
                <a:latin typeface="SassoonPrimaryInfant" pitchFamily="2" charset="0"/>
              </a:rPr>
            </a:br>
            <a:r>
              <a:rPr lang="en-GB" sz="2900" dirty="0">
                <a:latin typeface="SassoonPrimaryInfant" pitchFamily="2" charset="0"/>
              </a:rPr>
              <a:t>Focuses on the use of manipulatives--</a:t>
            </a:r>
            <a:r>
              <a:rPr lang="en-GB" sz="2900" dirty="0">
                <a:latin typeface="SassoonPrimaryInfant" pitchFamily="2" charset="0"/>
                <a:sym typeface="Wingdings" panose="05000000000000000000" pitchFamily="2" charset="2"/>
              </a:rPr>
              <a:t> </a:t>
            </a:r>
            <a:r>
              <a:rPr lang="en-GB" sz="2900" dirty="0" err="1">
                <a:latin typeface="SassoonPrimaryInfant" pitchFamily="2" charset="0"/>
                <a:sym typeface="Wingdings" panose="05000000000000000000" pitchFamily="2" charset="2"/>
              </a:rPr>
              <a:t>pictoral</a:t>
            </a:r>
            <a:r>
              <a:rPr lang="en-GB" sz="2900" dirty="0">
                <a:latin typeface="SassoonPrimaryInfant" pitchFamily="2" charset="0"/>
                <a:sym typeface="Wingdings" panose="05000000000000000000" pitchFamily="2" charset="2"/>
              </a:rPr>
              <a:t>-- abstract.</a:t>
            </a:r>
            <a:br>
              <a:rPr lang="en-GB" sz="2800" dirty="0">
                <a:latin typeface="SassoonPrimaryInfant" pitchFamily="2" charset="0"/>
              </a:rPr>
            </a:br>
            <a:br>
              <a:rPr lang="en-GB" sz="2800" dirty="0">
                <a:solidFill>
                  <a:schemeClr val="bg1"/>
                </a:solidFill>
                <a:latin typeface="SassoonPrimaryInfant" pitchFamily="2" charset="0"/>
              </a:rPr>
            </a:br>
            <a:endParaRPr lang="en-GB" sz="3200" dirty="0">
              <a:solidFill>
                <a:schemeClr val="bg1"/>
              </a:solidFill>
              <a:latin typeface="SassoonPrimaryInfant" pitchFamily="2" charset="0"/>
            </a:endParaRPr>
          </a:p>
        </p:txBody>
      </p:sp>
    </p:spTree>
    <p:extLst>
      <p:ext uri="{BB962C8B-B14F-4D97-AF65-F5344CB8AC3E}">
        <p14:creationId xmlns:p14="http://schemas.microsoft.com/office/powerpoint/2010/main" val="2490163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rgbClr val="5779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221" y="640080"/>
            <a:ext cx="3168968" cy="5578816"/>
          </a:xfrm>
        </p:spPr>
        <p:txBody>
          <a:bodyPr vert="horz" lIns="91440" tIns="45720" rIns="91440" bIns="45720" rtlCol="0">
            <a:normAutofit fontScale="90000"/>
          </a:bodyPr>
          <a:lstStyle/>
          <a:p>
            <a:pPr>
              <a:lnSpc>
                <a:spcPct val="90000"/>
              </a:lnSpc>
            </a:pPr>
            <a:r>
              <a:rPr lang="en-US" sz="3100" b="1" u="sng" kern="1200" dirty="0" err="1">
                <a:solidFill>
                  <a:srgbClr val="FFFFFF"/>
                </a:solidFill>
                <a:latin typeface="+mj-lt"/>
                <a:ea typeface="+mj-ea"/>
                <a:cs typeface="+mj-cs"/>
              </a:rPr>
              <a:t>Maths</a:t>
            </a:r>
            <a:r>
              <a:rPr lang="en-US" sz="3100" b="1" u="sng" kern="1200" dirty="0">
                <a:solidFill>
                  <a:srgbClr val="FFFFFF"/>
                </a:solidFill>
                <a:latin typeface="+mj-lt"/>
                <a:ea typeface="+mj-ea"/>
                <a:cs typeface="+mj-cs"/>
              </a:rPr>
              <a:t> Homework</a:t>
            </a: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r>
              <a:rPr lang="en-US" sz="3100" b="1" u="sng" kern="1200" dirty="0">
                <a:solidFill>
                  <a:srgbClr val="FFFFFF"/>
                </a:solidFill>
                <a:latin typeface="+mj-lt"/>
                <a:ea typeface="+mj-ea"/>
                <a:cs typeface="+mj-cs"/>
              </a:rPr>
              <a:t>10 mins</a:t>
            </a: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r>
              <a:rPr lang="en-US" sz="3100" b="1" u="sng" kern="1200" dirty="0">
                <a:solidFill>
                  <a:srgbClr val="FFFFFF"/>
                </a:solidFill>
                <a:latin typeface="+mj-lt"/>
                <a:ea typeface="+mj-ea"/>
                <a:cs typeface="+mj-cs"/>
              </a:rPr>
              <a:t>5x week</a:t>
            </a: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r>
              <a:rPr lang="en-US" sz="3100" b="1" u="sng" kern="1200" dirty="0">
                <a:solidFill>
                  <a:srgbClr val="FFFFFF"/>
                </a:solidFill>
                <a:latin typeface="+mj-lt"/>
                <a:ea typeface="+mj-ea"/>
                <a:cs typeface="+mj-cs"/>
              </a:rPr>
              <a:t>Focus – 2x 5x 10x</a:t>
            </a:r>
            <a:br>
              <a:rPr lang="en-US" sz="3100" b="1" u="sng" kern="1200" dirty="0">
                <a:solidFill>
                  <a:srgbClr val="FFFFFF"/>
                </a:solidFill>
                <a:latin typeface="+mj-lt"/>
                <a:ea typeface="+mj-ea"/>
                <a:cs typeface="+mj-cs"/>
              </a:rPr>
            </a:br>
            <a:r>
              <a:rPr lang="en-US" sz="3100" b="1" u="sng" kern="1200" dirty="0">
                <a:solidFill>
                  <a:schemeClr val="bg1"/>
                </a:solidFill>
                <a:highlight>
                  <a:srgbClr val="FFFF00"/>
                </a:highlight>
                <a:latin typeface="+mj-lt"/>
                <a:ea typeface="+mj-ea"/>
                <a:cs typeface="+mj-cs"/>
              </a:rPr>
              <a:t>3x 4x 8x</a:t>
            </a:r>
            <a:br>
              <a:rPr lang="en-US" sz="3100" b="1" u="sng" kern="1200" dirty="0">
                <a:solidFill>
                  <a:srgbClr val="FFFFFF"/>
                </a:solidFill>
                <a:latin typeface="+mj-lt"/>
                <a:ea typeface="+mj-ea"/>
                <a:cs typeface="+mj-cs"/>
              </a:rPr>
            </a:br>
            <a:r>
              <a:rPr lang="en-US" sz="3100" b="1" u="sng" kern="1200" dirty="0">
                <a:solidFill>
                  <a:srgbClr val="FFFFFF"/>
                </a:solidFill>
                <a:latin typeface="+mj-lt"/>
                <a:ea typeface="+mj-ea"/>
                <a:cs typeface="+mj-cs"/>
              </a:rPr>
              <a:t>(Y3) </a:t>
            </a: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r>
              <a:rPr lang="en-US" sz="3100" b="1" u="sng" kern="1200" dirty="0">
                <a:solidFill>
                  <a:srgbClr val="FFFFFF"/>
                </a:solidFill>
                <a:latin typeface="+mj-lt"/>
                <a:ea typeface="+mj-ea"/>
                <a:cs typeface="+mj-cs"/>
              </a:rPr>
              <a:t>Focus – 2x 5x 10x 3x 4x 8x </a:t>
            </a:r>
            <a:br>
              <a:rPr lang="en-US" sz="3100" b="1" u="sng" kern="1200" dirty="0">
                <a:solidFill>
                  <a:srgbClr val="FFFFFF"/>
                </a:solidFill>
                <a:latin typeface="+mj-lt"/>
                <a:ea typeface="+mj-ea"/>
                <a:cs typeface="+mj-cs"/>
              </a:rPr>
            </a:br>
            <a:r>
              <a:rPr lang="en-US" sz="3100" b="1" u="sng" kern="1200" dirty="0">
                <a:solidFill>
                  <a:srgbClr val="FFFFFF"/>
                </a:solidFill>
                <a:highlight>
                  <a:srgbClr val="FFFF00"/>
                </a:highlight>
                <a:latin typeface="+mj-lt"/>
                <a:ea typeface="+mj-ea"/>
                <a:cs typeface="+mj-cs"/>
              </a:rPr>
              <a:t>6x 7x 9x 11x 12x</a:t>
            </a:r>
            <a:br>
              <a:rPr lang="en-US" sz="3100" b="1" u="sng" kern="1200" dirty="0">
                <a:solidFill>
                  <a:srgbClr val="FFFFFF"/>
                </a:solidFill>
                <a:highlight>
                  <a:srgbClr val="FFFF00"/>
                </a:highlight>
                <a:latin typeface="+mj-lt"/>
                <a:ea typeface="+mj-ea"/>
                <a:cs typeface="+mj-cs"/>
              </a:rPr>
            </a:br>
            <a:r>
              <a:rPr lang="en-US" sz="3100" b="1" u="sng" kern="1200" dirty="0">
                <a:solidFill>
                  <a:srgbClr val="FFFFFF"/>
                </a:solidFill>
                <a:highlight>
                  <a:srgbClr val="FFFF00"/>
                </a:highlight>
                <a:latin typeface="+mj-lt"/>
                <a:ea typeface="+mj-ea"/>
                <a:cs typeface="+mj-cs"/>
              </a:rPr>
              <a:t>(Y4)</a:t>
            </a: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br>
              <a:rPr lang="en-US" sz="3100" b="1" u="sng" kern="1200" dirty="0">
                <a:solidFill>
                  <a:srgbClr val="FFFFFF"/>
                </a:solidFill>
                <a:latin typeface="+mj-lt"/>
                <a:ea typeface="+mj-ea"/>
                <a:cs typeface="+mj-cs"/>
              </a:rPr>
            </a:br>
            <a:br>
              <a:rPr lang="en-US" sz="3100" kern="1200" dirty="0">
                <a:solidFill>
                  <a:srgbClr val="FFFFFF"/>
                </a:solidFill>
                <a:latin typeface="+mj-lt"/>
                <a:ea typeface="+mj-ea"/>
                <a:cs typeface="+mj-cs"/>
              </a:rPr>
            </a:br>
            <a:br>
              <a:rPr lang="en-US" sz="3100" kern="1200" dirty="0">
                <a:solidFill>
                  <a:srgbClr val="FFFFFF"/>
                </a:solidFill>
                <a:latin typeface="+mj-lt"/>
                <a:ea typeface="+mj-ea"/>
                <a:cs typeface="+mj-cs"/>
              </a:rPr>
            </a:br>
            <a:endParaRPr lang="en-US" sz="3100" kern="1200" dirty="0">
              <a:solidFill>
                <a:srgbClr val="FFFFFF"/>
              </a:solidFill>
              <a:latin typeface="+mj-lt"/>
              <a:ea typeface="+mj-ea"/>
              <a:cs typeface="+mj-cs"/>
            </a:endParaRPr>
          </a:p>
        </p:txBody>
      </p:sp>
      <p:pic>
        <p:nvPicPr>
          <p:cNvPr id="4" name="Picture 3" descr="A logo for a band&#10;&#10;Description automatically generated">
            <a:extLst>
              <a:ext uri="{FF2B5EF4-FFF2-40B4-BE49-F238E27FC236}">
                <a16:creationId xmlns:a16="http://schemas.microsoft.com/office/drawing/2014/main" id="{EC1AB520-CF0B-6465-59E5-37007D8B03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930234"/>
            <a:ext cx="4094602" cy="2998507"/>
          </a:xfrm>
          <a:prstGeom prst="rect">
            <a:avLst/>
          </a:prstGeom>
        </p:spPr>
      </p:pic>
    </p:spTree>
    <p:extLst>
      <p:ext uri="{BB962C8B-B14F-4D97-AF65-F5344CB8AC3E}">
        <p14:creationId xmlns:p14="http://schemas.microsoft.com/office/powerpoint/2010/main" val="3224514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433" y="260648"/>
            <a:ext cx="8229600" cy="1143000"/>
          </a:xfrm>
        </p:spPr>
        <p:txBody>
          <a:bodyPr>
            <a:noAutofit/>
          </a:bodyPr>
          <a:lstStyle/>
          <a:p>
            <a:r>
              <a:rPr lang="en-GB" sz="8000" dirty="0">
                <a:solidFill>
                  <a:schemeClr val="bg1"/>
                </a:solidFill>
              </a:rPr>
              <a:t>MFL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001" y="1196752"/>
            <a:ext cx="815657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D0EA6A37-8B7F-C6D4-ECB0-2E4842A0B7D3}"/>
              </a:ext>
            </a:extLst>
          </p:cNvPr>
          <p:cNvSpPr txBox="1"/>
          <p:nvPr/>
        </p:nvSpPr>
        <p:spPr>
          <a:xfrm>
            <a:off x="899592" y="3356992"/>
            <a:ext cx="7272808" cy="3046988"/>
          </a:xfrm>
          <a:prstGeom prst="rect">
            <a:avLst/>
          </a:prstGeom>
          <a:noFill/>
        </p:spPr>
        <p:txBody>
          <a:bodyPr wrap="square" rtlCol="0">
            <a:spAutoFit/>
          </a:bodyPr>
          <a:lstStyle/>
          <a:p>
            <a:pPr algn="ctr"/>
            <a:r>
              <a:rPr lang="en-GB" sz="4800" dirty="0">
                <a:solidFill>
                  <a:schemeClr val="bg1"/>
                </a:solidFill>
                <a:highlight>
                  <a:srgbClr val="FFFF00"/>
                </a:highlight>
              </a:rPr>
              <a:t>Numbers 0-10</a:t>
            </a:r>
          </a:p>
          <a:p>
            <a:pPr algn="ctr"/>
            <a:r>
              <a:rPr lang="en-GB" sz="4800" dirty="0">
                <a:solidFill>
                  <a:schemeClr val="bg1"/>
                </a:solidFill>
                <a:highlight>
                  <a:srgbClr val="FFFF00"/>
                </a:highlight>
              </a:rPr>
              <a:t>Animals</a:t>
            </a:r>
          </a:p>
          <a:p>
            <a:pPr algn="ctr"/>
            <a:r>
              <a:rPr lang="en-GB" sz="4800" dirty="0">
                <a:solidFill>
                  <a:schemeClr val="bg1"/>
                </a:solidFill>
                <a:highlight>
                  <a:srgbClr val="FFFF00"/>
                </a:highlight>
              </a:rPr>
              <a:t>Fruit</a:t>
            </a:r>
          </a:p>
          <a:p>
            <a:pPr algn="ctr"/>
            <a:r>
              <a:rPr lang="en-GB" sz="4800" dirty="0">
                <a:solidFill>
                  <a:schemeClr val="bg1"/>
                </a:solidFill>
                <a:highlight>
                  <a:srgbClr val="FFFF00"/>
                </a:highlight>
              </a:rPr>
              <a:t>I know how…</a:t>
            </a:r>
          </a:p>
        </p:txBody>
      </p:sp>
    </p:spTree>
    <p:extLst>
      <p:ext uri="{BB962C8B-B14F-4D97-AF65-F5344CB8AC3E}">
        <p14:creationId xmlns:p14="http://schemas.microsoft.com/office/powerpoint/2010/main" val="33499583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1143000"/>
          </a:xfrm>
        </p:spPr>
        <p:txBody>
          <a:bodyPr>
            <a:normAutofit/>
          </a:bodyPr>
          <a:lstStyle/>
          <a:p>
            <a:r>
              <a:rPr lang="en-GB" sz="6600" dirty="0"/>
              <a:t>RE &amp; PSHCE</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980728"/>
            <a:ext cx="4572000" cy="1579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683568" y="2780928"/>
            <a:ext cx="7776864" cy="2031325"/>
          </a:xfrm>
          <a:prstGeom prst="rect">
            <a:avLst/>
          </a:prstGeom>
        </p:spPr>
        <p:txBody>
          <a:bodyPr wrap="square">
            <a:spAutoFit/>
          </a:bodyPr>
          <a:lstStyle/>
          <a:p>
            <a:pPr lvl="0"/>
            <a:r>
              <a:rPr lang="en-GB" dirty="0"/>
              <a:t>Jigsaw, the mindful approach to PSHE brings together Personal, Social, Health Education, emotional literacy, social skills and spiritual development in a comprehensive scheme of learning. </a:t>
            </a:r>
          </a:p>
          <a:p>
            <a:pPr lvl="0"/>
            <a:endParaRPr lang="en-GB" dirty="0"/>
          </a:p>
          <a:p>
            <a:pPr lvl="0"/>
            <a:r>
              <a:rPr lang="en-GB" dirty="0"/>
              <a:t>A lesson a week which helps us to focus on meeting our children’s needs and to build relationships with them, getting to know them better as unique human beings.</a:t>
            </a:r>
          </a:p>
        </p:txBody>
      </p:sp>
    </p:spTree>
    <p:extLst>
      <p:ext uri="{BB962C8B-B14F-4D97-AF65-F5344CB8AC3E}">
        <p14:creationId xmlns:p14="http://schemas.microsoft.com/office/powerpoint/2010/main" val="2404071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12776"/>
            <a:ext cx="8229600" cy="3096344"/>
          </a:xfrm>
        </p:spPr>
        <p:txBody>
          <a:bodyPr>
            <a:normAutofit fontScale="90000"/>
          </a:bodyPr>
          <a:lstStyle/>
          <a:p>
            <a:r>
              <a:rPr lang="en-GB" sz="9600" dirty="0">
                <a:latin typeface="SassoonPrimaryInfant" pitchFamily="2" charset="0"/>
              </a:rPr>
              <a:t>Homework</a:t>
            </a:r>
            <a:br>
              <a:rPr lang="en-GB" sz="9600" dirty="0">
                <a:latin typeface="SassoonPrimaryInfant" pitchFamily="2" charset="0"/>
              </a:rPr>
            </a:br>
            <a:br>
              <a:rPr lang="en-GB" sz="9600" dirty="0">
                <a:latin typeface="SassoonPrimaryInfant" pitchFamily="2" charset="0"/>
              </a:rPr>
            </a:br>
            <a:br>
              <a:rPr lang="en-GB" sz="9600" dirty="0">
                <a:latin typeface="SassoonPrimaryInfant" pitchFamily="2" charset="0"/>
              </a:rPr>
            </a:br>
            <a:endParaRPr lang="en-GB" sz="9600" dirty="0">
              <a:latin typeface="SassoonPrimaryInfant" pitchFamily="2" charset="0"/>
            </a:endParaRPr>
          </a:p>
        </p:txBody>
      </p:sp>
      <p:sp>
        <p:nvSpPr>
          <p:cNvPr id="3" name="Rectangle 2"/>
          <p:cNvSpPr/>
          <p:nvPr/>
        </p:nvSpPr>
        <p:spPr>
          <a:xfrm>
            <a:off x="460736" y="1700808"/>
            <a:ext cx="8280920" cy="5016758"/>
          </a:xfrm>
          <a:prstGeom prst="rect">
            <a:avLst/>
          </a:prstGeom>
        </p:spPr>
        <p:txBody>
          <a:bodyPr wrap="square">
            <a:spAutoFit/>
          </a:bodyPr>
          <a:lstStyle/>
          <a:p>
            <a:r>
              <a:rPr lang="en-GB" sz="4000" dirty="0"/>
              <a:t>Read 5/6 times per week.</a:t>
            </a:r>
            <a:br>
              <a:rPr lang="en-GB" sz="4000" dirty="0"/>
            </a:br>
            <a:br>
              <a:rPr lang="en-GB" sz="4000" dirty="0"/>
            </a:br>
            <a:r>
              <a:rPr lang="en-GB" sz="4000" dirty="0"/>
              <a:t>Practise x x tables.</a:t>
            </a:r>
          </a:p>
          <a:p>
            <a:endParaRPr lang="en-GB" sz="4000" dirty="0"/>
          </a:p>
          <a:p>
            <a:br>
              <a:rPr lang="en-GB" sz="4000" dirty="0"/>
            </a:br>
            <a:r>
              <a:rPr lang="en-GB" sz="4000" dirty="0"/>
              <a:t>10 mins each homework (</a:t>
            </a:r>
            <a:r>
              <a:rPr lang="en-GB" sz="4000" dirty="0" err="1"/>
              <a:t>approx</a:t>
            </a:r>
            <a:r>
              <a:rPr lang="en-GB" sz="4000" dirty="0"/>
              <a:t>)</a:t>
            </a:r>
            <a:br>
              <a:rPr lang="en-GB" sz="4000" dirty="0">
                <a:solidFill>
                  <a:schemeClr val="bg1"/>
                </a:solidFill>
              </a:rPr>
            </a:br>
            <a:br>
              <a:rPr lang="en-GB" sz="4000" dirty="0">
                <a:solidFill>
                  <a:schemeClr val="bg1"/>
                </a:solidFill>
              </a:rPr>
            </a:br>
            <a:endParaRPr lang="en-GB" sz="4000" dirty="0">
              <a:solidFill>
                <a:schemeClr val="bg1"/>
              </a:solidFill>
            </a:endParaRPr>
          </a:p>
        </p:txBody>
      </p:sp>
    </p:spTree>
    <p:extLst>
      <p:ext uri="{BB962C8B-B14F-4D97-AF65-F5344CB8AC3E}">
        <p14:creationId xmlns:p14="http://schemas.microsoft.com/office/powerpoint/2010/main" val="2396383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340768"/>
            <a:ext cx="8229600" cy="3744416"/>
          </a:xfrm>
        </p:spPr>
        <p:txBody>
          <a:bodyPr>
            <a:normAutofit fontScale="90000"/>
          </a:bodyPr>
          <a:lstStyle/>
          <a:p>
            <a:r>
              <a:rPr lang="en-GB" sz="8900" dirty="0">
                <a:latin typeface="SassoonPrimaryInfant" pitchFamily="2" charset="0"/>
              </a:rPr>
              <a:t>PE</a:t>
            </a:r>
            <a:br>
              <a:rPr lang="en-GB" sz="8900" dirty="0">
                <a:latin typeface="SassoonPrimaryInfant" pitchFamily="2" charset="0"/>
              </a:rPr>
            </a:br>
            <a:br>
              <a:rPr lang="en-GB" dirty="0">
                <a:latin typeface="SassoonPrimaryInfant" pitchFamily="2" charset="0"/>
              </a:rPr>
            </a:br>
            <a:r>
              <a:rPr lang="en-GB" dirty="0">
                <a:latin typeface="SassoonPrimaryInfant" pitchFamily="2" charset="0"/>
              </a:rPr>
              <a:t>Royal blue shorts/skort/joggers</a:t>
            </a:r>
            <a:br>
              <a:rPr lang="en-GB" dirty="0">
                <a:latin typeface="SassoonPrimaryInfant" pitchFamily="2" charset="0"/>
              </a:rPr>
            </a:br>
            <a:r>
              <a:rPr lang="en-GB" dirty="0">
                <a:latin typeface="SassoonPrimaryInfant" pitchFamily="2" charset="0"/>
              </a:rPr>
              <a:t>White T-shirt</a:t>
            </a:r>
            <a:br>
              <a:rPr lang="en-GB" dirty="0">
                <a:latin typeface="SassoonPrimaryInfant" pitchFamily="2" charset="0"/>
              </a:rPr>
            </a:br>
            <a:r>
              <a:rPr lang="en-GB" dirty="0">
                <a:latin typeface="SassoonPrimaryInfant" pitchFamily="2" charset="0"/>
              </a:rPr>
              <a:t>Kit available Mon-Fri</a:t>
            </a:r>
            <a:br>
              <a:rPr lang="en-GB" dirty="0">
                <a:solidFill>
                  <a:schemeClr val="bg1"/>
                </a:solidFill>
                <a:latin typeface="SassoonPrimaryInfant" pitchFamily="2" charset="0"/>
              </a:rPr>
            </a:br>
            <a:br>
              <a:rPr lang="en-GB" dirty="0">
                <a:solidFill>
                  <a:schemeClr val="bg1"/>
                </a:solidFill>
                <a:latin typeface="SassoonPrimaryInfant" pitchFamily="2" charset="0"/>
              </a:rPr>
            </a:br>
            <a:endParaRPr lang="en-GB" dirty="0">
              <a:solidFill>
                <a:schemeClr val="bg1"/>
              </a:solidFill>
              <a:latin typeface="SassoonPrimaryInfant" pitchFamily="2" charset="0"/>
            </a:endParaRPr>
          </a:p>
        </p:txBody>
      </p:sp>
    </p:spTree>
    <p:extLst>
      <p:ext uri="{BB962C8B-B14F-4D97-AF65-F5344CB8AC3E}">
        <p14:creationId xmlns:p14="http://schemas.microsoft.com/office/powerpoint/2010/main" val="36573754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6444</TotalTime>
  <Words>453</Words>
  <Application>Microsoft Office PowerPoint</Application>
  <PresentationFormat>On-screen Show (4:3)</PresentationFormat>
  <Paragraphs>46</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SassoonPrimaryInfant</vt:lpstr>
      <vt:lpstr>Wingdings</vt:lpstr>
      <vt:lpstr>Office Theme</vt:lpstr>
      <vt:lpstr>PowerPoint Presentation</vt:lpstr>
      <vt:lpstr>PowerPoint Presentation</vt:lpstr>
      <vt:lpstr>PowerPoint Presentation</vt:lpstr>
      <vt:lpstr>PowerPoint Presentation</vt:lpstr>
      <vt:lpstr>  Spellings TBC from Mrs Clarke  Investigations  Use it where class gaps are spotted.  </vt:lpstr>
      <vt:lpstr>Reading</vt:lpstr>
      <vt:lpstr>At St Christopher’s we understand how important reading to an adult is. Our whole school expectation is that children read to an adult six times a week.    This needs to be reordered in your child’s reading record. Comments on how your child read, if they enjoyed the book or any challenges are very helpful. </vt:lpstr>
      <vt:lpstr>PowerPoint Presentation</vt:lpstr>
      <vt:lpstr>PowerPoint Presentation</vt:lpstr>
      <vt:lpstr>Maths</vt:lpstr>
      <vt:lpstr>Developing a strong grounding in number is essential so that all children develop the necessary building blocks to excel mathematically.   With this in mind, our Maths curriculum focuses quite heavily in the first few terms on number.  White Rose  Focuses on the use of manipulatives-- pictoral-- abstract.  </vt:lpstr>
      <vt:lpstr>Maths Homework  10 mins  5x week  Focus – 2x 5x 10x 3x 4x 8x (Y3)   Focus – 2x 5x 10x 3x 4x 8x  6x 7x 9x 11x 12x (Y4)        </vt:lpstr>
      <vt:lpstr>MFL</vt:lpstr>
      <vt:lpstr>RE &amp; PSHCE</vt:lpstr>
      <vt:lpstr>Homework   </vt:lpstr>
      <vt:lpstr>PE  Royal blue shorts/skort/joggers White T-shirt Kit available Mon-Fri  </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Garth Lenton</cp:lastModifiedBy>
  <cp:revision>48</cp:revision>
  <dcterms:created xsi:type="dcterms:W3CDTF">2021-07-21T06:39:47Z</dcterms:created>
  <dcterms:modified xsi:type="dcterms:W3CDTF">2025-10-26T17:24:22Z</dcterms:modified>
</cp:coreProperties>
</file>