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6" r:id="rId6"/>
    <p:sldId id="260" r:id="rId7"/>
    <p:sldId id="262" r:id="rId8"/>
    <p:sldId id="261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–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89"/>
    <p:restoredTop sz="86054"/>
  </p:normalViewPr>
  <p:slideViewPr>
    <p:cSldViewPr snapToGrid="0">
      <p:cViewPr varScale="1">
        <p:scale>
          <a:sx n="95" d="100"/>
          <a:sy n="95" d="100"/>
        </p:scale>
        <p:origin x="1048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31E4CC-D080-1241-AAD3-0465853E374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3F50E5-076E-784C-8428-F3089E42F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447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AOB – use of library and Deb’s Den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3F50E5-076E-784C-8428-F3089E42FCF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040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DA1F2-0C76-DC17-3DA5-5DD19757EB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3ADD35-4378-DF87-6053-B92F325E00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EDACD8-1639-1E49-BE12-5A6D87204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076D0-FA68-DA39-D3E5-90FDF7F7A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2CA0C4-EB48-FAA8-5DEC-C3AB99876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445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DAF21-9052-9731-9D4A-BA63A9929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4BCAFF-5E0F-A9B1-98E9-4BBFC2B02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8E5344-914A-290E-8464-5675E70E8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85373-6AC2-80CF-3DF9-C3EF1E48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E0688-F5B7-6860-7B79-277F5EC33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851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12513-3EC5-009E-BDFD-0AE8B23AF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31E68B-EB05-4A8E-5601-F9BF86B45C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EB669E-1ADE-67A5-5DE1-D109EC34B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20C796-2DCA-B1A2-52CD-7206CBB58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1C21B-F867-9677-FAB3-87EFE4500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763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C4701-A551-1943-2DF9-39AB74FCB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D57C6-8F81-A418-0618-9564C06DAD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C3A668-F528-FA06-8515-8B903B9F41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24858A-73F5-634C-D912-241E81539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A31BD6-5BED-B47D-A49C-5B7F6479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75BED8-76F9-3A56-D5E3-24ED4AB20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004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2A607-8518-0043-367B-7550C3BCB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B5AF02-255B-B38A-5A25-E1B7A17B73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120C1E-2C39-4581-810A-A7452CCA42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8A838D-2AA1-85C1-ACCC-5EE75E94B9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DDFD0F-D52A-888C-7CCC-551D8DAE6D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D965FF-41B3-A8A6-9710-51C017682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E11931-EE5C-A118-3605-B3276B7F8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112704-33A0-B861-44FE-1D7B6F922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5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9204D-B386-7CE6-C03A-FD884C872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079442-3D07-8E75-15BD-DA3BE4ADF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446B64-E0C1-7845-8335-FC214197A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7FB3A9-3A71-B57A-F156-3F0786702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445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AC8E39-6281-B7B4-C724-16A2BF1BC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98A4F2-4B5F-7D7C-2C4D-57E4A3314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B7E2D0-C2C4-C2D3-EA9C-05A0646D8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665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D1252-02CD-791A-A447-9D68D8A7D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5EAEC-8CE6-319B-9937-42308AA388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D38546-26F2-359B-EC62-A73301ED93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68AFAA-EBA6-BE1F-DE6A-90B7DD6D0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C4308C-46F6-E709-3064-E0ABFC57E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9870D4-53C3-D4A0-7353-3085F5C27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615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A4612-A7A2-9EBE-F25A-28EEA2E8C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1795F8-7F0F-2DF7-CB39-808F899CEC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F29EE-BABA-6C89-C516-CB13AA5B9D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EC578-337D-A3CB-5405-938B887E2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7C6B06-6F05-E35F-1FE3-D90062B39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BFE941-7075-9439-ACB5-B88DB7450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59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BFBBB-6E32-E8B0-40C9-9AE7B2A3F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A046C-62B3-C9DB-8204-39CF265FDD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04A68-F680-FE4E-F419-9C4096CBC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9B884B-F888-74DE-1013-64B24308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BC1AB-CBB7-78D2-1FE0-B4014CDBE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190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CC1198-365F-4795-87BC-94F1A1825C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016C0F-B9C7-5434-3014-04AF837DB3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A8BFEF-4D7D-80B4-1750-EEA894B2A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4ADEA9-F7C0-C5D9-9C12-5D2A082BF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000F56-775F-1663-7E60-E3FB0DEC7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878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09936-B0FE-94F7-A75D-84DC58073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202DAC-4AB8-97F2-101B-0EC9B7F777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306415-960A-5CDE-43D1-B2229A18D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DB9FB2-D750-3940-B5DD-FF8BC1F60B8F}" type="datetimeFigureOut">
              <a:rPr lang="en-US" smtClean="0"/>
              <a:t>9/16/25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2F7A5-DEA8-795E-CC44-4640083330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644121-3B97-51C8-437C-D9A2CE32C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2A7DA8-C665-2548-850A-B1F0A8223A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665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2E7CC5-C78B-4EBD-9565-3FA00FAA6C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symbol, drawing, cartoon, graphics&#10;&#10;Description automatically generated">
            <a:extLst>
              <a:ext uri="{FF2B5EF4-FFF2-40B4-BE49-F238E27FC236}">
                <a16:creationId xmlns:a16="http://schemas.microsoft.com/office/drawing/2014/main" id="{B2033FB4-5613-31F7-5F99-06341A1D72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88" y="1567823"/>
            <a:ext cx="3368969" cy="3722354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A4529A5-F675-429F-8044-01372BB13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9992" y="0"/>
            <a:ext cx="7562008" cy="6858000"/>
          </a:xfrm>
          <a:custGeom>
            <a:avLst/>
            <a:gdLst>
              <a:gd name="connsiteX0" fmla="*/ 7529613 w 7529613"/>
              <a:gd name="connsiteY0" fmla="*/ 0 h 6858000"/>
              <a:gd name="connsiteX1" fmla="*/ 1222331 w 7529613"/>
              <a:gd name="connsiteY1" fmla="*/ 0 h 6858000"/>
              <a:gd name="connsiteX2" fmla="*/ 1126483 w 7529613"/>
              <a:gd name="connsiteY2" fmla="*/ 148742 h 6858000"/>
              <a:gd name="connsiteX3" fmla="*/ 767554 w 7529613"/>
              <a:gd name="connsiteY3" fmla="*/ 819975 h 6858000"/>
              <a:gd name="connsiteX4" fmla="*/ 742103 w 7529613"/>
              <a:gd name="connsiteY4" fmla="*/ 854514 h 6858000"/>
              <a:gd name="connsiteX5" fmla="*/ 785881 w 7529613"/>
              <a:gd name="connsiteY5" fmla="*/ 750263 h 6858000"/>
              <a:gd name="connsiteX6" fmla="*/ 978978 w 7529613"/>
              <a:gd name="connsiteY6" fmla="*/ 331786 h 6858000"/>
              <a:gd name="connsiteX7" fmla="*/ 1155717 w 7529613"/>
              <a:gd name="connsiteY7" fmla="*/ 0 h 6858000"/>
              <a:gd name="connsiteX8" fmla="*/ 1098249 w 7529613"/>
              <a:gd name="connsiteY8" fmla="*/ 0 h 6858000"/>
              <a:gd name="connsiteX9" fmla="*/ 991458 w 7529613"/>
              <a:gd name="connsiteY9" fmla="*/ 196614 h 6858000"/>
              <a:gd name="connsiteX10" fmla="*/ 493941 w 7529613"/>
              <a:gd name="connsiteY10" fmla="*/ 1371196 h 6858000"/>
              <a:gd name="connsiteX11" fmla="*/ 46485 w 7529613"/>
              <a:gd name="connsiteY11" fmla="*/ 3331516 h 6858000"/>
              <a:gd name="connsiteX12" fmla="*/ 12252 w 7529613"/>
              <a:gd name="connsiteY12" fmla="*/ 4357388 h 6858000"/>
              <a:gd name="connsiteX13" fmla="*/ 170821 w 7529613"/>
              <a:gd name="connsiteY13" fmla="*/ 5552906 h 6858000"/>
              <a:gd name="connsiteX14" fmla="*/ 537265 w 7529613"/>
              <a:gd name="connsiteY14" fmla="*/ 6828295 h 6858000"/>
              <a:gd name="connsiteX15" fmla="*/ 549692 w 7529613"/>
              <a:gd name="connsiteY15" fmla="*/ 6858000 h 6858000"/>
              <a:gd name="connsiteX16" fmla="*/ 602234 w 7529613"/>
              <a:gd name="connsiteY16" fmla="*/ 6858000 h 6858000"/>
              <a:gd name="connsiteX17" fmla="*/ 595414 w 7529613"/>
              <a:gd name="connsiteY17" fmla="*/ 6841549 h 6858000"/>
              <a:gd name="connsiteX18" fmla="*/ 364260 w 7529613"/>
              <a:gd name="connsiteY18" fmla="*/ 6142729 h 6858000"/>
              <a:gd name="connsiteX19" fmla="*/ 213071 w 7529613"/>
              <a:gd name="connsiteY19" fmla="*/ 5513923 h 6858000"/>
              <a:gd name="connsiteX20" fmla="*/ 211290 w 7529613"/>
              <a:gd name="connsiteY20" fmla="*/ 5480401 h 6858000"/>
              <a:gd name="connsiteX21" fmla="*/ 311446 w 7529613"/>
              <a:gd name="connsiteY21" fmla="*/ 5830359 h 6858000"/>
              <a:gd name="connsiteX22" fmla="*/ 622963 w 7529613"/>
              <a:gd name="connsiteY22" fmla="*/ 6670527 h 6858000"/>
              <a:gd name="connsiteX23" fmla="*/ 710464 w 7529613"/>
              <a:gd name="connsiteY23" fmla="*/ 6858000 h 6858000"/>
              <a:gd name="connsiteX24" fmla="*/ 7529613 w 7529613"/>
              <a:gd name="connsiteY2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529613" h="6858000">
                <a:moveTo>
                  <a:pt x="7529613" y="0"/>
                </a:moveTo>
                <a:lnTo>
                  <a:pt x="1222331" y="0"/>
                </a:lnTo>
                <a:lnTo>
                  <a:pt x="1126483" y="148742"/>
                </a:lnTo>
                <a:cubicBezTo>
                  <a:pt x="995323" y="365513"/>
                  <a:pt x="876174" y="589569"/>
                  <a:pt x="767554" y="819975"/>
                </a:cubicBezTo>
                <a:cubicBezTo>
                  <a:pt x="762210" y="833492"/>
                  <a:pt x="753441" y="845393"/>
                  <a:pt x="742103" y="854514"/>
                </a:cubicBezTo>
                <a:cubicBezTo>
                  <a:pt x="756737" y="819849"/>
                  <a:pt x="770991" y="784928"/>
                  <a:pt x="785881" y="750263"/>
                </a:cubicBezTo>
                <a:cubicBezTo>
                  <a:pt x="846713" y="608712"/>
                  <a:pt x="910948" y="469145"/>
                  <a:pt x="978978" y="331786"/>
                </a:cubicBezTo>
                <a:lnTo>
                  <a:pt x="1155717" y="0"/>
                </a:lnTo>
                <a:lnTo>
                  <a:pt x="1098249" y="0"/>
                </a:lnTo>
                <a:lnTo>
                  <a:pt x="991458" y="196614"/>
                </a:lnTo>
                <a:cubicBezTo>
                  <a:pt x="797017" y="573253"/>
                  <a:pt x="633548" y="966066"/>
                  <a:pt x="493941" y="1371196"/>
                </a:cubicBezTo>
                <a:cubicBezTo>
                  <a:pt x="276630" y="2007265"/>
                  <a:pt x="126659" y="2664286"/>
                  <a:pt x="46485" y="3331516"/>
                </a:cubicBezTo>
                <a:cubicBezTo>
                  <a:pt x="4488" y="3672965"/>
                  <a:pt x="-14219" y="4013908"/>
                  <a:pt x="12252" y="4357388"/>
                </a:cubicBezTo>
                <a:cubicBezTo>
                  <a:pt x="43558" y="4758899"/>
                  <a:pt x="90773" y="5157998"/>
                  <a:pt x="170821" y="5552906"/>
                </a:cubicBezTo>
                <a:cubicBezTo>
                  <a:pt x="259109" y="5988893"/>
                  <a:pt x="378967" y="6414594"/>
                  <a:pt x="537265" y="6828295"/>
                </a:cubicBezTo>
                <a:lnTo>
                  <a:pt x="549692" y="6858000"/>
                </a:lnTo>
                <a:lnTo>
                  <a:pt x="602234" y="6858000"/>
                </a:lnTo>
                <a:lnTo>
                  <a:pt x="595414" y="6841549"/>
                </a:lnTo>
                <a:cubicBezTo>
                  <a:pt x="507884" y="6614016"/>
                  <a:pt x="431296" y="6380817"/>
                  <a:pt x="364260" y="6142729"/>
                </a:cubicBezTo>
                <a:cubicBezTo>
                  <a:pt x="305974" y="5935370"/>
                  <a:pt x="262958" y="5723695"/>
                  <a:pt x="213071" y="5513923"/>
                </a:cubicBezTo>
                <a:cubicBezTo>
                  <a:pt x="211892" y="5502788"/>
                  <a:pt x="211299" y="5491601"/>
                  <a:pt x="211290" y="5480401"/>
                </a:cubicBezTo>
                <a:cubicBezTo>
                  <a:pt x="247814" y="5607635"/>
                  <a:pt x="276958" y="5719759"/>
                  <a:pt x="311446" y="5830359"/>
                </a:cubicBezTo>
                <a:cubicBezTo>
                  <a:pt x="401357" y="6118381"/>
                  <a:pt x="505060" y="6398531"/>
                  <a:pt x="622963" y="6670527"/>
                </a:cubicBezTo>
                <a:lnTo>
                  <a:pt x="710464" y="6858000"/>
                </a:lnTo>
                <a:lnTo>
                  <a:pt x="7529613" y="6858000"/>
                </a:lnTo>
                <a:close/>
              </a:path>
            </a:pathLst>
          </a:custGeom>
          <a:solidFill>
            <a:schemeClr val="accent2"/>
          </a:solidFill>
          <a:ln w="685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23F247-B17C-474A-1086-A6977E6A6D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22061" y="762538"/>
            <a:ext cx="5649349" cy="3199862"/>
          </a:xfrm>
        </p:spPr>
        <p:txBody>
          <a:bodyPr anchor="b">
            <a:normAutofit/>
          </a:bodyPr>
          <a:lstStyle/>
          <a:p>
            <a:pPr algn="l"/>
            <a:r>
              <a:rPr lang="en-US" sz="6600" dirty="0">
                <a:solidFill>
                  <a:srgbClr val="FFFFFF"/>
                </a:solidFill>
              </a:rPr>
              <a:t>SCPA 2025-26 AGM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4374F7-9E0D-5579-C258-9A2ED5F69B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22061" y="4312561"/>
            <a:ext cx="5649349" cy="1687815"/>
          </a:xfrm>
        </p:spPr>
        <p:txBody>
          <a:bodyPr anchor="t">
            <a:normAutofit/>
          </a:bodyPr>
          <a:lstStyle/>
          <a:p>
            <a:pPr algn="l"/>
            <a:r>
              <a:rPr lang="en-US">
                <a:solidFill>
                  <a:srgbClr val="FFFFFF"/>
                </a:solidFill>
              </a:rPr>
              <a:t>16</a:t>
            </a:r>
            <a:r>
              <a:rPr lang="en-US" baseline="30000">
                <a:solidFill>
                  <a:srgbClr val="FFFFFF"/>
                </a:solidFill>
              </a:rPr>
              <a:t>th</a:t>
            </a:r>
            <a:r>
              <a:rPr lang="en-US">
                <a:solidFill>
                  <a:srgbClr val="FFFFFF"/>
                </a:solidFill>
              </a:rPr>
              <a:t> September 19:30pm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63DAB858-5A0C-4AFF-AAC6-705EDF8DB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17682" y="4043302"/>
            <a:ext cx="5303520" cy="18288"/>
          </a:xfrm>
          <a:custGeom>
            <a:avLst/>
            <a:gdLst>
              <a:gd name="connsiteX0" fmla="*/ 0 w 5303520"/>
              <a:gd name="connsiteY0" fmla="*/ 0 h 18288"/>
              <a:gd name="connsiteX1" fmla="*/ 556870 w 5303520"/>
              <a:gd name="connsiteY1" fmla="*/ 0 h 18288"/>
              <a:gd name="connsiteX2" fmla="*/ 1272845 w 5303520"/>
              <a:gd name="connsiteY2" fmla="*/ 0 h 18288"/>
              <a:gd name="connsiteX3" fmla="*/ 1882750 w 5303520"/>
              <a:gd name="connsiteY3" fmla="*/ 0 h 18288"/>
              <a:gd name="connsiteX4" fmla="*/ 2439619 w 5303520"/>
              <a:gd name="connsiteY4" fmla="*/ 0 h 18288"/>
              <a:gd name="connsiteX5" fmla="*/ 3155594 w 5303520"/>
              <a:gd name="connsiteY5" fmla="*/ 0 h 18288"/>
              <a:gd name="connsiteX6" fmla="*/ 3818534 w 5303520"/>
              <a:gd name="connsiteY6" fmla="*/ 0 h 18288"/>
              <a:gd name="connsiteX7" fmla="*/ 4481474 w 5303520"/>
              <a:gd name="connsiteY7" fmla="*/ 0 h 18288"/>
              <a:gd name="connsiteX8" fmla="*/ 5303520 w 5303520"/>
              <a:gd name="connsiteY8" fmla="*/ 0 h 18288"/>
              <a:gd name="connsiteX9" fmla="*/ 5303520 w 5303520"/>
              <a:gd name="connsiteY9" fmla="*/ 18288 h 18288"/>
              <a:gd name="connsiteX10" fmla="*/ 4746650 w 5303520"/>
              <a:gd name="connsiteY10" fmla="*/ 18288 h 18288"/>
              <a:gd name="connsiteX11" fmla="*/ 4242816 w 5303520"/>
              <a:gd name="connsiteY11" fmla="*/ 18288 h 18288"/>
              <a:gd name="connsiteX12" fmla="*/ 3526841 w 5303520"/>
              <a:gd name="connsiteY12" fmla="*/ 18288 h 18288"/>
              <a:gd name="connsiteX13" fmla="*/ 2969971 w 5303520"/>
              <a:gd name="connsiteY13" fmla="*/ 18288 h 18288"/>
              <a:gd name="connsiteX14" fmla="*/ 2253996 w 5303520"/>
              <a:gd name="connsiteY14" fmla="*/ 18288 h 18288"/>
              <a:gd name="connsiteX15" fmla="*/ 1484986 w 5303520"/>
              <a:gd name="connsiteY15" fmla="*/ 18288 h 18288"/>
              <a:gd name="connsiteX16" fmla="*/ 875081 w 5303520"/>
              <a:gd name="connsiteY16" fmla="*/ 18288 h 18288"/>
              <a:gd name="connsiteX17" fmla="*/ 0 w 5303520"/>
              <a:gd name="connsiteY17" fmla="*/ 18288 h 18288"/>
              <a:gd name="connsiteX18" fmla="*/ 0 w 530352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303520" h="18288" fill="none" extrusionOk="0">
                <a:moveTo>
                  <a:pt x="0" y="0"/>
                </a:moveTo>
                <a:cubicBezTo>
                  <a:pt x="191807" y="-19560"/>
                  <a:pt x="373092" y="14032"/>
                  <a:pt x="556870" y="0"/>
                </a:cubicBezTo>
                <a:cubicBezTo>
                  <a:pt x="740648" y="-14032"/>
                  <a:pt x="1109645" y="5886"/>
                  <a:pt x="1272845" y="0"/>
                </a:cubicBezTo>
                <a:cubicBezTo>
                  <a:pt x="1436045" y="-5886"/>
                  <a:pt x="1723352" y="-21940"/>
                  <a:pt x="1882750" y="0"/>
                </a:cubicBezTo>
                <a:cubicBezTo>
                  <a:pt x="2042148" y="21940"/>
                  <a:pt x="2308812" y="-23394"/>
                  <a:pt x="2439619" y="0"/>
                </a:cubicBezTo>
                <a:cubicBezTo>
                  <a:pt x="2570426" y="23394"/>
                  <a:pt x="2936980" y="-3315"/>
                  <a:pt x="3155594" y="0"/>
                </a:cubicBezTo>
                <a:cubicBezTo>
                  <a:pt x="3374208" y="3315"/>
                  <a:pt x="3528026" y="24519"/>
                  <a:pt x="3818534" y="0"/>
                </a:cubicBezTo>
                <a:cubicBezTo>
                  <a:pt x="4109042" y="-24519"/>
                  <a:pt x="4161759" y="-18720"/>
                  <a:pt x="4481474" y="0"/>
                </a:cubicBezTo>
                <a:cubicBezTo>
                  <a:pt x="4801189" y="18720"/>
                  <a:pt x="5011126" y="27308"/>
                  <a:pt x="5303520" y="0"/>
                </a:cubicBezTo>
                <a:cubicBezTo>
                  <a:pt x="5304050" y="6954"/>
                  <a:pt x="5304254" y="12839"/>
                  <a:pt x="5303520" y="18288"/>
                </a:cubicBezTo>
                <a:cubicBezTo>
                  <a:pt x="5132450" y="501"/>
                  <a:pt x="4953391" y="18714"/>
                  <a:pt x="4746650" y="18288"/>
                </a:cubicBezTo>
                <a:cubicBezTo>
                  <a:pt x="4539909" y="17863"/>
                  <a:pt x="4361261" y="7168"/>
                  <a:pt x="4242816" y="18288"/>
                </a:cubicBezTo>
                <a:cubicBezTo>
                  <a:pt x="4124371" y="29408"/>
                  <a:pt x="3754907" y="21026"/>
                  <a:pt x="3526841" y="18288"/>
                </a:cubicBezTo>
                <a:cubicBezTo>
                  <a:pt x="3298775" y="15550"/>
                  <a:pt x="3164473" y="3913"/>
                  <a:pt x="2969971" y="18288"/>
                </a:cubicBezTo>
                <a:cubicBezTo>
                  <a:pt x="2775469" y="32664"/>
                  <a:pt x="2608536" y="2050"/>
                  <a:pt x="2253996" y="18288"/>
                </a:cubicBezTo>
                <a:cubicBezTo>
                  <a:pt x="1899456" y="34526"/>
                  <a:pt x="1752044" y="28789"/>
                  <a:pt x="1484986" y="18288"/>
                </a:cubicBezTo>
                <a:cubicBezTo>
                  <a:pt x="1217928" y="7788"/>
                  <a:pt x="1060609" y="-4784"/>
                  <a:pt x="875081" y="18288"/>
                </a:cubicBezTo>
                <a:cubicBezTo>
                  <a:pt x="689553" y="41360"/>
                  <a:pt x="188846" y="25228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303520" h="18288" stroke="0" extrusionOk="0">
                <a:moveTo>
                  <a:pt x="0" y="0"/>
                </a:moveTo>
                <a:cubicBezTo>
                  <a:pt x="181149" y="2038"/>
                  <a:pt x="442175" y="-27591"/>
                  <a:pt x="609905" y="0"/>
                </a:cubicBezTo>
                <a:cubicBezTo>
                  <a:pt x="777636" y="27591"/>
                  <a:pt x="947554" y="-24271"/>
                  <a:pt x="1113739" y="0"/>
                </a:cubicBezTo>
                <a:cubicBezTo>
                  <a:pt x="1279924" y="24271"/>
                  <a:pt x="1721318" y="-30891"/>
                  <a:pt x="1882750" y="0"/>
                </a:cubicBezTo>
                <a:cubicBezTo>
                  <a:pt x="2044182" y="30891"/>
                  <a:pt x="2270822" y="-14002"/>
                  <a:pt x="2492654" y="0"/>
                </a:cubicBezTo>
                <a:cubicBezTo>
                  <a:pt x="2714486" y="14002"/>
                  <a:pt x="2822632" y="27292"/>
                  <a:pt x="3102559" y="0"/>
                </a:cubicBezTo>
                <a:cubicBezTo>
                  <a:pt x="3382487" y="-27292"/>
                  <a:pt x="3489743" y="-31235"/>
                  <a:pt x="3871570" y="0"/>
                </a:cubicBezTo>
                <a:cubicBezTo>
                  <a:pt x="4253397" y="31235"/>
                  <a:pt x="4301475" y="22800"/>
                  <a:pt x="4428439" y="0"/>
                </a:cubicBezTo>
                <a:cubicBezTo>
                  <a:pt x="4555403" y="-22800"/>
                  <a:pt x="5018410" y="43534"/>
                  <a:pt x="5303520" y="0"/>
                </a:cubicBezTo>
                <a:cubicBezTo>
                  <a:pt x="5302837" y="5414"/>
                  <a:pt x="5302800" y="12510"/>
                  <a:pt x="5303520" y="18288"/>
                </a:cubicBezTo>
                <a:cubicBezTo>
                  <a:pt x="5082751" y="18456"/>
                  <a:pt x="4993374" y="24100"/>
                  <a:pt x="4746650" y="18288"/>
                </a:cubicBezTo>
                <a:cubicBezTo>
                  <a:pt x="4499926" y="12477"/>
                  <a:pt x="4368648" y="-7187"/>
                  <a:pt x="4083710" y="18288"/>
                </a:cubicBezTo>
                <a:cubicBezTo>
                  <a:pt x="3798772" y="43763"/>
                  <a:pt x="3729434" y="5501"/>
                  <a:pt x="3473806" y="18288"/>
                </a:cubicBezTo>
                <a:cubicBezTo>
                  <a:pt x="3218178" y="31075"/>
                  <a:pt x="3056855" y="30003"/>
                  <a:pt x="2704795" y="18288"/>
                </a:cubicBezTo>
                <a:cubicBezTo>
                  <a:pt x="2352735" y="6573"/>
                  <a:pt x="2319447" y="29257"/>
                  <a:pt x="1935785" y="18288"/>
                </a:cubicBezTo>
                <a:cubicBezTo>
                  <a:pt x="1552123" y="7320"/>
                  <a:pt x="1532619" y="-467"/>
                  <a:pt x="1378915" y="18288"/>
                </a:cubicBezTo>
                <a:cubicBezTo>
                  <a:pt x="1225211" y="37043"/>
                  <a:pt x="1038692" y="34308"/>
                  <a:pt x="715975" y="18288"/>
                </a:cubicBezTo>
                <a:cubicBezTo>
                  <a:pt x="393258" y="2268"/>
                  <a:pt x="303768" y="26944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590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0D7E36-47BC-4519-740E-D9B9BB815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C2B9B-7ABA-9749-2FCD-4B87C28CBA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>
            <a:normAutofit lnSpcReduction="10000"/>
          </a:bodyPr>
          <a:lstStyle/>
          <a:p>
            <a:r>
              <a:rPr lang="en-US" sz="2200" dirty="0"/>
              <a:t>Welcome</a:t>
            </a:r>
          </a:p>
          <a:p>
            <a:pPr lvl="1"/>
            <a:r>
              <a:rPr lang="en-US" sz="1800" dirty="0"/>
              <a:t>Headteacher &amp; Chair welcome</a:t>
            </a:r>
          </a:p>
          <a:p>
            <a:r>
              <a:rPr lang="en-US" sz="2200" dirty="0"/>
              <a:t>2024/25 review</a:t>
            </a:r>
          </a:p>
          <a:p>
            <a:pPr lvl="1"/>
            <a:r>
              <a:rPr lang="en-US" sz="1800" dirty="0"/>
              <a:t>Fundraising progress</a:t>
            </a:r>
          </a:p>
          <a:p>
            <a:pPr lvl="1"/>
            <a:r>
              <a:rPr lang="en-US" sz="1800" dirty="0"/>
              <a:t>2024/25 financial statement</a:t>
            </a:r>
          </a:p>
          <a:p>
            <a:r>
              <a:rPr lang="en-US" sz="2200" dirty="0"/>
              <a:t>Committee vote</a:t>
            </a:r>
          </a:p>
          <a:p>
            <a:r>
              <a:rPr lang="en-US" sz="2200" dirty="0"/>
              <a:t>2025/26 look forward</a:t>
            </a:r>
          </a:p>
          <a:p>
            <a:pPr lvl="1"/>
            <a:r>
              <a:rPr lang="en-US" sz="1800" dirty="0"/>
              <a:t>Fundraising target</a:t>
            </a:r>
          </a:p>
          <a:p>
            <a:pPr lvl="1"/>
            <a:r>
              <a:rPr lang="en-US" sz="1800" dirty="0"/>
              <a:t>Future events</a:t>
            </a:r>
          </a:p>
          <a:p>
            <a:r>
              <a:rPr lang="en-US" sz="2200" dirty="0"/>
              <a:t>Next Steps &amp; Closing</a:t>
            </a:r>
          </a:p>
          <a:p>
            <a:pPr lvl="1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441555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0D7E36-47BC-4519-740E-D9B9BB815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1878880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0D7E36-47BC-4519-740E-D9B9BB815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2023/24 Review: Fundraising Progress</a:t>
            </a:r>
          </a:p>
        </p:txBody>
      </p:sp>
      <p:pic>
        <p:nvPicPr>
          <p:cNvPr id="8" name="Graphic 7" descr="Money outline">
            <a:extLst>
              <a:ext uri="{FF2B5EF4-FFF2-40B4-BE49-F238E27FC236}">
                <a16:creationId xmlns:a16="http://schemas.microsoft.com/office/drawing/2014/main" id="{415AEBBE-0547-8E6A-0F32-6034ACA6E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712477">
            <a:off x="9361695" y="1892825"/>
            <a:ext cx="1973184" cy="19731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ABD5F0-2876-BB53-8168-1AC59EA83D09}"/>
              </a:ext>
            </a:extLst>
          </p:cNvPr>
          <p:cNvSpPr txBox="1"/>
          <p:nvPr/>
        </p:nvSpPr>
        <p:spPr>
          <a:xfrm rot="19573757">
            <a:off x="9878372" y="3477673"/>
            <a:ext cx="1884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Classroom Kitty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F4F8E40-3A11-0268-49E4-A6B032FAA40B}"/>
              </a:ext>
            </a:extLst>
          </p:cNvPr>
          <p:cNvSpPr txBox="1">
            <a:spLocks/>
          </p:cNvSpPr>
          <p:nvPr/>
        </p:nvSpPr>
        <p:spPr>
          <a:xfrm>
            <a:off x="723307" y="2512129"/>
            <a:ext cx="3967451" cy="473012"/>
          </a:xfrm>
          <a:custGeom>
            <a:avLst/>
            <a:gdLst>
              <a:gd name="connsiteX0" fmla="*/ 0 w 3967451"/>
              <a:gd name="connsiteY0" fmla="*/ 0 h 473012"/>
              <a:gd name="connsiteX1" fmla="*/ 527104 w 3967451"/>
              <a:gd name="connsiteY1" fmla="*/ 0 h 473012"/>
              <a:gd name="connsiteX2" fmla="*/ 974859 w 3967451"/>
              <a:gd name="connsiteY2" fmla="*/ 0 h 473012"/>
              <a:gd name="connsiteX3" fmla="*/ 1462289 w 3967451"/>
              <a:gd name="connsiteY3" fmla="*/ 0 h 473012"/>
              <a:gd name="connsiteX4" fmla="*/ 2068742 w 3967451"/>
              <a:gd name="connsiteY4" fmla="*/ 0 h 473012"/>
              <a:gd name="connsiteX5" fmla="*/ 2595847 w 3967451"/>
              <a:gd name="connsiteY5" fmla="*/ 0 h 473012"/>
              <a:gd name="connsiteX6" fmla="*/ 3083276 w 3967451"/>
              <a:gd name="connsiteY6" fmla="*/ 0 h 473012"/>
              <a:gd name="connsiteX7" fmla="*/ 3967451 w 3967451"/>
              <a:gd name="connsiteY7" fmla="*/ 0 h 473012"/>
              <a:gd name="connsiteX8" fmla="*/ 3967451 w 3967451"/>
              <a:gd name="connsiteY8" fmla="*/ 473012 h 473012"/>
              <a:gd name="connsiteX9" fmla="*/ 3400672 w 3967451"/>
              <a:gd name="connsiteY9" fmla="*/ 473012 h 473012"/>
              <a:gd name="connsiteX10" fmla="*/ 2913243 w 3967451"/>
              <a:gd name="connsiteY10" fmla="*/ 473012 h 473012"/>
              <a:gd name="connsiteX11" fmla="*/ 2267115 w 3967451"/>
              <a:gd name="connsiteY11" fmla="*/ 473012 h 473012"/>
              <a:gd name="connsiteX12" fmla="*/ 1740011 w 3967451"/>
              <a:gd name="connsiteY12" fmla="*/ 473012 h 473012"/>
              <a:gd name="connsiteX13" fmla="*/ 1292255 w 3967451"/>
              <a:gd name="connsiteY13" fmla="*/ 473012 h 473012"/>
              <a:gd name="connsiteX14" fmla="*/ 685802 w 3967451"/>
              <a:gd name="connsiteY14" fmla="*/ 473012 h 473012"/>
              <a:gd name="connsiteX15" fmla="*/ 0 w 3967451"/>
              <a:gd name="connsiteY15" fmla="*/ 473012 h 473012"/>
              <a:gd name="connsiteX16" fmla="*/ 0 w 3967451"/>
              <a:gd name="connsiteY16" fmla="*/ 0 h 473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967451" h="473012" fill="none" extrusionOk="0">
                <a:moveTo>
                  <a:pt x="0" y="0"/>
                </a:moveTo>
                <a:cubicBezTo>
                  <a:pt x="237651" y="-53238"/>
                  <a:pt x="392545" y="41584"/>
                  <a:pt x="527104" y="0"/>
                </a:cubicBezTo>
                <a:cubicBezTo>
                  <a:pt x="661663" y="-41584"/>
                  <a:pt x="884647" y="10241"/>
                  <a:pt x="974859" y="0"/>
                </a:cubicBezTo>
                <a:cubicBezTo>
                  <a:pt x="1065071" y="-10241"/>
                  <a:pt x="1336387" y="44587"/>
                  <a:pt x="1462289" y="0"/>
                </a:cubicBezTo>
                <a:cubicBezTo>
                  <a:pt x="1588191" y="-44587"/>
                  <a:pt x="1819594" y="49116"/>
                  <a:pt x="2068742" y="0"/>
                </a:cubicBezTo>
                <a:cubicBezTo>
                  <a:pt x="2317890" y="-49116"/>
                  <a:pt x="2445279" y="61313"/>
                  <a:pt x="2595847" y="0"/>
                </a:cubicBezTo>
                <a:cubicBezTo>
                  <a:pt x="2746415" y="-61313"/>
                  <a:pt x="2963229" y="27405"/>
                  <a:pt x="3083276" y="0"/>
                </a:cubicBezTo>
                <a:cubicBezTo>
                  <a:pt x="3203323" y="-27405"/>
                  <a:pt x="3631061" y="56784"/>
                  <a:pt x="3967451" y="0"/>
                </a:cubicBezTo>
                <a:cubicBezTo>
                  <a:pt x="4018111" y="208102"/>
                  <a:pt x="3959587" y="374864"/>
                  <a:pt x="3967451" y="473012"/>
                </a:cubicBezTo>
                <a:cubicBezTo>
                  <a:pt x="3815134" y="531197"/>
                  <a:pt x="3550133" y="427086"/>
                  <a:pt x="3400672" y="473012"/>
                </a:cubicBezTo>
                <a:cubicBezTo>
                  <a:pt x="3251211" y="518938"/>
                  <a:pt x="3149694" y="416807"/>
                  <a:pt x="2913243" y="473012"/>
                </a:cubicBezTo>
                <a:cubicBezTo>
                  <a:pt x="2676792" y="529217"/>
                  <a:pt x="2547109" y="467864"/>
                  <a:pt x="2267115" y="473012"/>
                </a:cubicBezTo>
                <a:cubicBezTo>
                  <a:pt x="1987121" y="478160"/>
                  <a:pt x="1950301" y="448618"/>
                  <a:pt x="1740011" y="473012"/>
                </a:cubicBezTo>
                <a:cubicBezTo>
                  <a:pt x="1529721" y="497406"/>
                  <a:pt x="1507970" y="435876"/>
                  <a:pt x="1292255" y="473012"/>
                </a:cubicBezTo>
                <a:cubicBezTo>
                  <a:pt x="1076540" y="510148"/>
                  <a:pt x="874621" y="429092"/>
                  <a:pt x="685802" y="473012"/>
                </a:cubicBezTo>
                <a:cubicBezTo>
                  <a:pt x="496983" y="516932"/>
                  <a:pt x="315363" y="415015"/>
                  <a:pt x="0" y="473012"/>
                </a:cubicBezTo>
                <a:cubicBezTo>
                  <a:pt x="-4673" y="377801"/>
                  <a:pt x="20025" y="179512"/>
                  <a:pt x="0" y="0"/>
                </a:cubicBezTo>
                <a:close/>
              </a:path>
              <a:path w="3967451" h="473012" stroke="0" extrusionOk="0">
                <a:moveTo>
                  <a:pt x="0" y="0"/>
                </a:moveTo>
                <a:cubicBezTo>
                  <a:pt x="191008" y="-37048"/>
                  <a:pt x="284629" y="22445"/>
                  <a:pt x="527104" y="0"/>
                </a:cubicBezTo>
                <a:cubicBezTo>
                  <a:pt x="769579" y="-22445"/>
                  <a:pt x="858855" y="45548"/>
                  <a:pt x="974859" y="0"/>
                </a:cubicBezTo>
                <a:cubicBezTo>
                  <a:pt x="1090864" y="-45548"/>
                  <a:pt x="1457421" y="74683"/>
                  <a:pt x="1620987" y="0"/>
                </a:cubicBezTo>
                <a:cubicBezTo>
                  <a:pt x="1784553" y="-74683"/>
                  <a:pt x="1885296" y="144"/>
                  <a:pt x="2148091" y="0"/>
                </a:cubicBezTo>
                <a:cubicBezTo>
                  <a:pt x="2410886" y="-144"/>
                  <a:pt x="2569479" y="59558"/>
                  <a:pt x="2675196" y="0"/>
                </a:cubicBezTo>
                <a:cubicBezTo>
                  <a:pt x="2780914" y="-59558"/>
                  <a:pt x="3066520" y="57134"/>
                  <a:pt x="3321323" y="0"/>
                </a:cubicBezTo>
                <a:cubicBezTo>
                  <a:pt x="3576126" y="-57134"/>
                  <a:pt x="3791347" y="52869"/>
                  <a:pt x="3967451" y="0"/>
                </a:cubicBezTo>
                <a:cubicBezTo>
                  <a:pt x="3981486" y="209596"/>
                  <a:pt x="3925039" y="313917"/>
                  <a:pt x="3967451" y="473012"/>
                </a:cubicBezTo>
                <a:cubicBezTo>
                  <a:pt x="3863026" y="520722"/>
                  <a:pt x="3663455" y="430319"/>
                  <a:pt x="3480021" y="473012"/>
                </a:cubicBezTo>
                <a:cubicBezTo>
                  <a:pt x="3296587" y="515705"/>
                  <a:pt x="3123884" y="412428"/>
                  <a:pt x="2913243" y="473012"/>
                </a:cubicBezTo>
                <a:cubicBezTo>
                  <a:pt x="2702602" y="533596"/>
                  <a:pt x="2613930" y="469959"/>
                  <a:pt x="2346464" y="473012"/>
                </a:cubicBezTo>
                <a:cubicBezTo>
                  <a:pt x="2078998" y="476065"/>
                  <a:pt x="2030803" y="437922"/>
                  <a:pt x="1819360" y="473012"/>
                </a:cubicBezTo>
                <a:cubicBezTo>
                  <a:pt x="1607917" y="508102"/>
                  <a:pt x="1409749" y="415895"/>
                  <a:pt x="1173232" y="473012"/>
                </a:cubicBezTo>
                <a:cubicBezTo>
                  <a:pt x="936715" y="530129"/>
                  <a:pt x="779575" y="420778"/>
                  <a:pt x="527104" y="473012"/>
                </a:cubicBezTo>
                <a:cubicBezTo>
                  <a:pt x="274633" y="525246"/>
                  <a:pt x="145349" y="468367"/>
                  <a:pt x="0" y="473012"/>
                </a:cubicBezTo>
                <a:cubicBezTo>
                  <a:pt x="-28733" y="365451"/>
                  <a:pt x="23861" y="14525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bg1"/>
                </a:solidFill>
                <a:latin typeface="Bradley Hand" pitchFamily="2" charset="77"/>
              </a:rPr>
              <a:t>£2496 given to school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8FA0CA7-8BF9-D82C-9A76-47F472B1D0EF}"/>
              </a:ext>
            </a:extLst>
          </p:cNvPr>
          <p:cNvSpPr txBox="1"/>
          <p:nvPr/>
        </p:nvSpPr>
        <p:spPr>
          <a:xfrm rot="19923035">
            <a:off x="9494109" y="5751671"/>
            <a:ext cx="3267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ASP &amp; Breakfast Club </a:t>
            </a:r>
          </a:p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	Kitty</a:t>
            </a:r>
          </a:p>
        </p:txBody>
      </p:sp>
      <p:pic>
        <p:nvPicPr>
          <p:cNvPr id="18" name="Graphic 17" descr="Rocking Horse outline">
            <a:extLst>
              <a:ext uri="{FF2B5EF4-FFF2-40B4-BE49-F238E27FC236}">
                <a16:creationId xmlns:a16="http://schemas.microsoft.com/office/drawing/2014/main" id="{A690A245-9E0E-99F6-BF66-25DB383006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0355430">
            <a:off x="9407118" y="4562164"/>
            <a:ext cx="1538788" cy="1538788"/>
          </a:xfrm>
          <a:prstGeom prst="rect">
            <a:avLst/>
          </a:prstGeom>
        </p:spPr>
      </p:pic>
      <p:pic>
        <p:nvPicPr>
          <p:cNvPr id="22" name="Graphic 21" descr="Storytelling outline">
            <a:extLst>
              <a:ext uri="{FF2B5EF4-FFF2-40B4-BE49-F238E27FC236}">
                <a16:creationId xmlns:a16="http://schemas.microsoft.com/office/drawing/2014/main" id="{9523CF0D-8780-FB23-7596-8EA3EA846E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9916295">
            <a:off x="5799265" y="2373962"/>
            <a:ext cx="1547820" cy="154782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B2AD130A-86FC-0679-FE88-A2781A52F1B2}"/>
              </a:ext>
            </a:extLst>
          </p:cNvPr>
          <p:cNvSpPr txBox="1"/>
          <p:nvPr/>
        </p:nvSpPr>
        <p:spPr>
          <a:xfrm rot="19990211">
            <a:off x="6438471" y="3669522"/>
            <a:ext cx="1884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New Books</a:t>
            </a:r>
          </a:p>
        </p:txBody>
      </p:sp>
      <p:pic>
        <p:nvPicPr>
          <p:cNvPr id="25" name="Graphic 24" descr="Deciduous tree outline">
            <a:extLst>
              <a:ext uri="{FF2B5EF4-FFF2-40B4-BE49-F238E27FC236}">
                <a16:creationId xmlns:a16="http://schemas.microsoft.com/office/drawing/2014/main" id="{322750FD-8F46-27A5-02FA-FB12ABBAC6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9521098">
            <a:off x="482330" y="3290103"/>
            <a:ext cx="1279214" cy="127921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6A4A5CA-BB27-02A2-C0A4-60846D9217F2}"/>
              </a:ext>
            </a:extLst>
          </p:cNvPr>
          <p:cNvSpPr txBox="1"/>
          <p:nvPr/>
        </p:nvSpPr>
        <p:spPr>
          <a:xfrm rot="19573757">
            <a:off x="580865" y="4460790"/>
            <a:ext cx="2323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Forest School Kitty</a:t>
            </a:r>
          </a:p>
        </p:txBody>
      </p:sp>
      <p:pic>
        <p:nvPicPr>
          <p:cNvPr id="28" name="Graphic 27" descr="Books on shelf outline">
            <a:extLst>
              <a:ext uri="{FF2B5EF4-FFF2-40B4-BE49-F238E27FC236}">
                <a16:creationId xmlns:a16="http://schemas.microsoft.com/office/drawing/2014/main" id="{43728B2C-4FC0-ED94-CA07-E0307326094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19673770">
            <a:off x="2899805" y="3186731"/>
            <a:ext cx="1553757" cy="155375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7D742758-F73A-F21B-62A5-1795F6810359}"/>
              </a:ext>
            </a:extLst>
          </p:cNvPr>
          <p:cNvSpPr txBox="1"/>
          <p:nvPr/>
        </p:nvSpPr>
        <p:spPr>
          <a:xfrm rot="19681036">
            <a:off x="2865776" y="4480458"/>
            <a:ext cx="286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New Bookshelf for Library</a:t>
            </a:r>
          </a:p>
        </p:txBody>
      </p:sp>
      <p:pic>
        <p:nvPicPr>
          <p:cNvPr id="4" name="Graphic 3" descr="Fruit bowl outline">
            <a:extLst>
              <a:ext uri="{FF2B5EF4-FFF2-40B4-BE49-F238E27FC236}">
                <a16:creationId xmlns:a16="http://schemas.microsoft.com/office/drawing/2014/main" id="{33DD9159-A396-350E-DA1D-6438E0BB079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20017942">
            <a:off x="7332394" y="4041654"/>
            <a:ext cx="1102439" cy="110243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3333BCA-A4F9-7F23-C1BD-B5D9A0D25F93}"/>
              </a:ext>
            </a:extLst>
          </p:cNvPr>
          <p:cNvSpPr txBox="1"/>
          <p:nvPr/>
        </p:nvSpPr>
        <p:spPr>
          <a:xfrm rot="19990211">
            <a:off x="7338105" y="4954679"/>
            <a:ext cx="2194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Xmas Hamper for families in need</a:t>
            </a:r>
          </a:p>
        </p:txBody>
      </p:sp>
      <p:pic>
        <p:nvPicPr>
          <p:cNvPr id="11" name="Graphic 10" descr="Ticket outline">
            <a:extLst>
              <a:ext uri="{FF2B5EF4-FFF2-40B4-BE49-F238E27FC236}">
                <a16:creationId xmlns:a16="http://schemas.microsoft.com/office/drawing/2014/main" id="{7DA4FB42-0402-35E4-9F2C-DDBAFC4AE19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rot="19755743">
            <a:off x="4281018" y="4788491"/>
            <a:ext cx="1179896" cy="117989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CA61282-C14F-7167-2C34-FE03B0DCE710}"/>
              </a:ext>
            </a:extLst>
          </p:cNvPr>
          <p:cNvSpPr txBox="1"/>
          <p:nvPr/>
        </p:nvSpPr>
        <p:spPr>
          <a:xfrm rot="19990211">
            <a:off x="3987086" y="5707697"/>
            <a:ext cx="2858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Scrap Store subscription</a:t>
            </a:r>
          </a:p>
        </p:txBody>
      </p:sp>
      <p:pic>
        <p:nvPicPr>
          <p:cNvPr id="19" name="Graphic 18" descr="Exit outline">
            <a:extLst>
              <a:ext uri="{FF2B5EF4-FFF2-40B4-BE49-F238E27FC236}">
                <a16:creationId xmlns:a16="http://schemas.microsoft.com/office/drawing/2014/main" id="{BE366DD3-85E9-6A8E-F3E4-28A6D679754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 rot="19656853">
            <a:off x="1034306" y="5233138"/>
            <a:ext cx="1101998" cy="110199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E0C4C00-4768-07AF-74DE-27A95DB59899}"/>
              </a:ext>
            </a:extLst>
          </p:cNvPr>
          <p:cNvSpPr txBox="1"/>
          <p:nvPr/>
        </p:nvSpPr>
        <p:spPr>
          <a:xfrm rot="19990211">
            <a:off x="1283816" y="6043172"/>
            <a:ext cx="1884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Yr 6 leavers </a:t>
            </a:r>
          </a:p>
        </p:txBody>
      </p:sp>
    </p:spTree>
    <p:extLst>
      <p:ext uri="{BB962C8B-B14F-4D97-AF65-F5344CB8AC3E}">
        <p14:creationId xmlns:p14="http://schemas.microsoft.com/office/powerpoint/2010/main" val="970248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0573BD-0419-DBB5-8C4D-56093FC6A6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2CF4194-81AF-6692-2064-FEF014D1C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B3EBA65B-680F-1D45-CE22-5CAB640287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967C91-D2FE-678B-C892-5ECE79FA2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2023/24 Review: Fundraising Progress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D508CD8-7791-962A-6035-CCBC9D7DC8D5}"/>
              </a:ext>
            </a:extLst>
          </p:cNvPr>
          <p:cNvSpPr txBox="1">
            <a:spLocks/>
          </p:cNvSpPr>
          <p:nvPr/>
        </p:nvSpPr>
        <p:spPr>
          <a:xfrm>
            <a:off x="723307" y="2512129"/>
            <a:ext cx="4791228" cy="473012"/>
          </a:xfrm>
          <a:custGeom>
            <a:avLst/>
            <a:gdLst>
              <a:gd name="connsiteX0" fmla="*/ 0 w 4791228"/>
              <a:gd name="connsiteY0" fmla="*/ 0 h 473012"/>
              <a:gd name="connsiteX1" fmla="*/ 503079 w 4791228"/>
              <a:gd name="connsiteY1" fmla="*/ 0 h 473012"/>
              <a:gd name="connsiteX2" fmla="*/ 1149895 w 4791228"/>
              <a:gd name="connsiteY2" fmla="*/ 0 h 473012"/>
              <a:gd name="connsiteX3" fmla="*/ 1700886 w 4791228"/>
              <a:gd name="connsiteY3" fmla="*/ 0 h 473012"/>
              <a:gd name="connsiteX4" fmla="*/ 2203965 w 4791228"/>
              <a:gd name="connsiteY4" fmla="*/ 0 h 473012"/>
              <a:gd name="connsiteX5" fmla="*/ 2850781 w 4791228"/>
              <a:gd name="connsiteY5" fmla="*/ 0 h 473012"/>
              <a:gd name="connsiteX6" fmla="*/ 3449684 w 4791228"/>
              <a:gd name="connsiteY6" fmla="*/ 0 h 473012"/>
              <a:gd name="connsiteX7" fmla="*/ 4048588 w 4791228"/>
              <a:gd name="connsiteY7" fmla="*/ 0 h 473012"/>
              <a:gd name="connsiteX8" fmla="*/ 4791228 w 4791228"/>
              <a:gd name="connsiteY8" fmla="*/ 0 h 473012"/>
              <a:gd name="connsiteX9" fmla="*/ 4791228 w 4791228"/>
              <a:gd name="connsiteY9" fmla="*/ 473012 h 473012"/>
              <a:gd name="connsiteX10" fmla="*/ 4288149 w 4791228"/>
              <a:gd name="connsiteY10" fmla="*/ 473012 h 473012"/>
              <a:gd name="connsiteX11" fmla="*/ 3832982 w 4791228"/>
              <a:gd name="connsiteY11" fmla="*/ 473012 h 473012"/>
              <a:gd name="connsiteX12" fmla="*/ 3186167 w 4791228"/>
              <a:gd name="connsiteY12" fmla="*/ 473012 h 473012"/>
              <a:gd name="connsiteX13" fmla="*/ 2683088 w 4791228"/>
              <a:gd name="connsiteY13" fmla="*/ 473012 h 473012"/>
              <a:gd name="connsiteX14" fmla="*/ 2036272 w 4791228"/>
              <a:gd name="connsiteY14" fmla="*/ 473012 h 473012"/>
              <a:gd name="connsiteX15" fmla="*/ 1341544 w 4791228"/>
              <a:gd name="connsiteY15" fmla="*/ 473012 h 473012"/>
              <a:gd name="connsiteX16" fmla="*/ 790553 w 4791228"/>
              <a:gd name="connsiteY16" fmla="*/ 473012 h 473012"/>
              <a:gd name="connsiteX17" fmla="*/ 0 w 4791228"/>
              <a:gd name="connsiteY17" fmla="*/ 473012 h 473012"/>
              <a:gd name="connsiteX18" fmla="*/ 0 w 4791228"/>
              <a:gd name="connsiteY18" fmla="*/ 0 h 473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791228" h="473012" fill="none" extrusionOk="0">
                <a:moveTo>
                  <a:pt x="0" y="0"/>
                </a:moveTo>
                <a:cubicBezTo>
                  <a:pt x="218150" y="-45324"/>
                  <a:pt x="281157" y="43034"/>
                  <a:pt x="503079" y="0"/>
                </a:cubicBezTo>
                <a:cubicBezTo>
                  <a:pt x="725001" y="-43034"/>
                  <a:pt x="952032" y="3992"/>
                  <a:pt x="1149895" y="0"/>
                </a:cubicBezTo>
                <a:cubicBezTo>
                  <a:pt x="1347758" y="-3992"/>
                  <a:pt x="1435521" y="51804"/>
                  <a:pt x="1700886" y="0"/>
                </a:cubicBezTo>
                <a:cubicBezTo>
                  <a:pt x="1966251" y="-51804"/>
                  <a:pt x="1966847" y="34363"/>
                  <a:pt x="2203965" y="0"/>
                </a:cubicBezTo>
                <a:cubicBezTo>
                  <a:pt x="2441083" y="-34363"/>
                  <a:pt x="2599262" y="34599"/>
                  <a:pt x="2850781" y="0"/>
                </a:cubicBezTo>
                <a:cubicBezTo>
                  <a:pt x="3102300" y="-34599"/>
                  <a:pt x="3278200" y="18290"/>
                  <a:pt x="3449684" y="0"/>
                </a:cubicBezTo>
                <a:cubicBezTo>
                  <a:pt x="3621168" y="-18290"/>
                  <a:pt x="3824128" y="46957"/>
                  <a:pt x="4048588" y="0"/>
                </a:cubicBezTo>
                <a:cubicBezTo>
                  <a:pt x="4273048" y="-46957"/>
                  <a:pt x="4472113" y="81956"/>
                  <a:pt x="4791228" y="0"/>
                </a:cubicBezTo>
                <a:cubicBezTo>
                  <a:pt x="4816273" y="132226"/>
                  <a:pt x="4784996" y="265028"/>
                  <a:pt x="4791228" y="473012"/>
                </a:cubicBezTo>
                <a:cubicBezTo>
                  <a:pt x="4550663" y="524978"/>
                  <a:pt x="4464179" y="445253"/>
                  <a:pt x="4288149" y="473012"/>
                </a:cubicBezTo>
                <a:cubicBezTo>
                  <a:pt x="4112119" y="500771"/>
                  <a:pt x="4022637" y="466698"/>
                  <a:pt x="3832982" y="473012"/>
                </a:cubicBezTo>
                <a:cubicBezTo>
                  <a:pt x="3643327" y="479326"/>
                  <a:pt x="3507726" y="415209"/>
                  <a:pt x="3186167" y="473012"/>
                </a:cubicBezTo>
                <a:cubicBezTo>
                  <a:pt x="2864608" y="530815"/>
                  <a:pt x="2911794" y="463143"/>
                  <a:pt x="2683088" y="473012"/>
                </a:cubicBezTo>
                <a:cubicBezTo>
                  <a:pt x="2454382" y="482881"/>
                  <a:pt x="2276565" y="439332"/>
                  <a:pt x="2036272" y="473012"/>
                </a:cubicBezTo>
                <a:cubicBezTo>
                  <a:pt x="1795979" y="506692"/>
                  <a:pt x="1663983" y="443096"/>
                  <a:pt x="1341544" y="473012"/>
                </a:cubicBezTo>
                <a:cubicBezTo>
                  <a:pt x="1019105" y="502928"/>
                  <a:pt x="956718" y="456049"/>
                  <a:pt x="790553" y="473012"/>
                </a:cubicBezTo>
                <a:cubicBezTo>
                  <a:pt x="624388" y="489975"/>
                  <a:pt x="247850" y="457439"/>
                  <a:pt x="0" y="473012"/>
                </a:cubicBezTo>
                <a:cubicBezTo>
                  <a:pt x="-33972" y="309358"/>
                  <a:pt x="42730" y="225420"/>
                  <a:pt x="0" y="0"/>
                </a:cubicBezTo>
                <a:close/>
              </a:path>
              <a:path w="4791228" h="473012" stroke="0" extrusionOk="0">
                <a:moveTo>
                  <a:pt x="0" y="0"/>
                </a:moveTo>
                <a:cubicBezTo>
                  <a:pt x="187275" y="-12697"/>
                  <a:pt x="351151" y="32988"/>
                  <a:pt x="550991" y="0"/>
                </a:cubicBezTo>
                <a:cubicBezTo>
                  <a:pt x="750831" y="-32988"/>
                  <a:pt x="884334" y="5821"/>
                  <a:pt x="1006158" y="0"/>
                </a:cubicBezTo>
                <a:cubicBezTo>
                  <a:pt x="1127982" y="-5821"/>
                  <a:pt x="1436848" y="74787"/>
                  <a:pt x="1700886" y="0"/>
                </a:cubicBezTo>
                <a:cubicBezTo>
                  <a:pt x="1964924" y="-74787"/>
                  <a:pt x="2043647" y="44667"/>
                  <a:pt x="2251877" y="0"/>
                </a:cubicBezTo>
                <a:cubicBezTo>
                  <a:pt x="2460107" y="-44667"/>
                  <a:pt x="2691995" y="38442"/>
                  <a:pt x="2802868" y="0"/>
                </a:cubicBezTo>
                <a:cubicBezTo>
                  <a:pt x="2913741" y="-38442"/>
                  <a:pt x="3248151" y="26977"/>
                  <a:pt x="3497596" y="0"/>
                </a:cubicBezTo>
                <a:cubicBezTo>
                  <a:pt x="3747041" y="-26977"/>
                  <a:pt x="3754405" y="2593"/>
                  <a:pt x="4000675" y="0"/>
                </a:cubicBezTo>
                <a:cubicBezTo>
                  <a:pt x="4246945" y="-2593"/>
                  <a:pt x="4627066" y="90618"/>
                  <a:pt x="4791228" y="0"/>
                </a:cubicBezTo>
                <a:cubicBezTo>
                  <a:pt x="4797702" y="184505"/>
                  <a:pt x="4764880" y="246365"/>
                  <a:pt x="4791228" y="473012"/>
                </a:cubicBezTo>
                <a:cubicBezTo>
                  <a:pt x="4690079" y="524736"/>
                  <a:pt x="4472047" y="425606"/>
                  <a:pt x="4288149" y="473012"/>
                </a:cubicBezTo>
                <a:cubicBezTo>
                  <a:pt x="4104251" y="520418"/>
                  <a:pt x="3938494" y="442688"/>
                  <a:pt x="3689246" y="473012"/>
                </a:cubicBezTo>
                <a:cubicBezTo>
                  <a:pt x="3439998" y="503336"/>
                  <a:pt x="3353565" y="456037"/>
                  <a:pt x="3138254" y="473012"/>
                </a:cubicBezTo>
                <a:cubicBezTo>
                  <a:pt x="2922943" y="489987"/>
                  <a:pt x="2751164" y="439214"/>
                  <a:pt x="2443526" y="473012"/>
                </a:cubicBezTo>
                <a:cubicBezTo>
                  <a:pt x="2135888" y="506810"/>
                  <a:pt x="1955972" y="425512"/>
                  <a:pt x="1748798" y="473012"/>
                </a:cubicBezTo>
                <a:cubicBezTo>
                  <a:pt x="1541624" y="520512"/>
                  <a:pt x="1475873" y="416138"/>
                  <a:pt x="1245719" y="473012"/>
                </a:cubicBezTo>
                <a:cubicBezTo>
                  <a:pt x="1015565" y="529886"/>
                  <a:pt x="780685" y="467716"/>
                  <a:pt x="646816" y="473012"/>
                </a:cubicBezTo>
                <a:cubicBezTo>
                  <a:pt x="512947" y="478308"/>
                  <a:pt x="220388" y="409564"/>
                  <a:pt x="0" y="473012"/>
                </a:cubicBezTo>
                <a:cubicBezTo>
                  <a:pt x="-33967" y="272412"/>
                  <a:pt x="26300" y="155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bg1"/>
                </a:solidFill>
                <a:latin typeface="Bradley Hand" pitchFamily="2" charset="77"/>
              </a:rPr>
              <a:t>£336 spent on event equipment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CBC9678-7D24-EDA4-F8B4-AC8A0323B671}"/>
              </a:ext>
            </a:extLst>
          </p:cNvPr>
          <p:cNvSpPr txBox="1"/>
          <p:nvPr/>
        </p:nvSpPr>
        <p:spPr>
          <a:xfrm rot="19923035">
            <a:off x="4882006" y="4173110"/>
            <a:ext cx="3267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Hot water urn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967B676-E158-3921-48A5-638456234A54}"/>
              </a:ext>
            </a:extLst>
          </p:cNvPr>
          <p:cNvSpPr txBox="1"/>
          <p:nvPr/>
        </p:nvSpPr>
        <p:spPr>
          <a:xfrm rot="19573757">
            <a:off x="836625" y="4570803"/>
            <a:ext cx="2581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Disco / PA Equipment</a:t>
            </a:r>
          </a:p>
        </p:txBody>
      </p:sp>
      <p:pic>
        <p:nvPicPr>
          <p:cNvPr id="4" name="Graphic 3" descr="Record outline">
            <a:extLst>
              <a:ext uri="{FF2B5EF4-FFF2-40B4-BE49-F238E27FC236}">
                <a16:creationId xmlns:a16="http://schemas.microsoft.com/office/drawing/2014/main" id="{184E12D0-DB65-3B88-F262-6AFAB11B6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7108" y="3429000"/>
            <a:ext cx="1465777" cy="1465777"/>
          </a:xfrm>
          <a:prstGeom prst="rect">
            <a:avLst/>
          </a:prstGeom>
        </p:spPr>
      </p:pic>
      <p:pic>
        <p:nvPicPr>
          <p:cNvPr id="6" name="Graphic 5" descr="Chinese Teapot And Cup outline">
            <a:extLst>
              <a:ext uri="{FF2B5EF4-FFF2-40B4-BE49-F238E27FC236}">
                <a16:creationId xmlns:a16="http://schemas.microsoft.com/office/drawing/2014/main" id="{3D31BAEE-0CC5-FFF1-373D-71A110E059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0211198">
            <a:off x="4611799" y="3333840"/>
            <a:ext cx="1465776" cy="14657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D8CB22-4C86-E8FF-3423-BCF67CA9A196}"/>
              </a:ext>
            </a:extLst>
          </p:cNvPr>
          <p:cNvSpPr txBox="1"/>
          <p:nvPr/>
        </p:nvSpPr>
        <p:spPr>
          <a:xfrm>
            <a:off x="6035040" y="38545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1" name="Graphic 10" descr="Architecture outline">
            <a:extLst>
              <a:ext uri="{FF2B5EF4-FFF2-40B4-BE49-F238E27FC236}">
                <a16:creationId xmlns:a16="http://schemas.microsoft.com/office/drawing/2014/main" id="{FE6A8E77-DD0D-9472-53BA-25C39FC0C7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9875684">
            <a:off x="8652822" y="3125609"/>
            <a:ext cx="1517741" cy="151774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3BF4DA3-726B-729C-FEEA-682960459DA2}"/>
              </a:ext>
            </a:extLst>
          </p:cNvPr>
          <p:cNvSpPr txBox="1"/>
          <p:nvPr/>
        </p:nvSpPr>
        <p:spPr>
          <a:xfrm rot="19990211">
            <a:off x="8997186" y="4221544"/>
            <a:ext cx="2552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radley Hand" pitchFamily="2" charset="77"/>
                <a:cs typeface="Boucherie Block" panose="020F0502020204030204" pitchFamily="34" charset="0"/>
              </a:rPr>
              <a:t>Bingo Books and pens</a:t>
            </a:r>
          </a:p>
        </p:txBody>
      </p:sp>
    </p:spTree>
    <p:extLst>
      <p:ext uri="{BB962C8B-B14F-4D97-AF65-F5344CB8AC3E}">
        <p14:creationId xmlns:p14="http://schemas.microsoft.com/office/powerpoint/2010/main" val="3803087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0D7E36-47BC-4519-740E-D9B9BB815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2024/25 Financial Statement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BDE7D16-2EC2-F433-1BF4-609DA7D488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849" b="46399"/>
          <a:stretch>
            <a:fillRect/>
          </a:stretch>
        </p:blipFill>
        <p:spPr>
          <a:xfrm>
            <a:off x="835152" y="1671265"/>
            <a:ext cx="6966391" cy="47074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6B6653-BB74-07D6-A541-211B2505FF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3601" b="12170"/>
          <a:stretch>
            <a:fillRect/>
          </a:stretch>
        </p:blipFill>
        <p:spPr>
          <a:xfrm>
            <a:off x="6872900" y="2826656"/>
            <a:ext cx="7333273" cy="355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737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0D7E36-47BC-4519-740E-D9B9BB815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2025/26 Committee Vote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D112DF3-5510-BE85-45FC-CC2864514B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652664"/>
              </p:ext>
            </p:extLst>
          </p:nvPr>
        </p:nvGraphicFramePr>
        <p:xfrm>
          <a:off x="698130" y="2748635"/>
          <a:ext cx="10515600" cy="259588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81065569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52366712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69922363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8321123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Role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Current Incumbent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Volunteer(s)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New Incumbent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9750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Chair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Claire Cromack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Claire Cromack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0732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Vice Chair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Avril Palmer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Avril Palmer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78877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Secretary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Donna Bayliss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4201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Treasurer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Steph Atkin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Steph Atkin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63615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School Liaison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Laura </a:t>
                      </a:r>
                      <a:r>
                        <a:rPr lang="en-US" dirty="0" err="1"/>
                        <a:t>Kinchin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90854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Events Coordinator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Shannon Gough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20821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1195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0D7E36-47BC-4519-740E-D9B9BB815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2025/26 look forward – Fundraising Target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C2B9B-7ABA-9749-2FCD-4B87C28CBA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461211"/>
          </a:xfrm>
        </p:spPr>
        <p:txBody>
          <a:bodyPr>
            <a:normAutofit fontScale="92500" lnSpcReduction="20000"/>
          </a:bodyPr>
          <a:lstStyle/>
          <a:p>
            <a:pPr marL="457200" lvl="1" indent="0">
              <a:buNone/>
            </a:pPr>
            <a:r>
              <a:rPr lang="en-US" sz="3600" dirty="0"/>
              <a:t>Our fundraising target this year is:</a:t>
            </a:r>
          </a:p>
          <a:p>
            <a:pPr marL="457200" lvl="1" indent="0">
              <a:buNone/>
            </a:pPr>
            <a:endParaRPr lang="en-US" sz="3600" dirty="0"/>
          </a:p>
        </p:txBody>
      </p:sp>
      <p:pic>
        <p:nvPicPr>
          <p:cNvPr id="5" name="Graphic 4" descr="Thermometer with solid fill">
            <a:extLst>
              <a:ext uri="{FF2B5EF4-FFF2-40B4-BE49-F238E27FC236}">
                <a16:creationId xmlns:a16="http://schemas.microsoft.com/office/drawing/2014/main" id="{B0556AAA-CC91-D145-B4C9-9FDF1438E9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28617" y="3048000"/>
            <a:ext cx="2990201" cy="29902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2DC79F6-C986-A5D6-4146-65F0C0911644}"/>
              </a:ext>
            </a:extLst>
          </p:cNvPr>
          <p:cNvSpPr txBox="1"/>
          <p:nvPr/>
        </p:nvSpPr>
        <p:spPr>
          <a:xfrm>
            <a:off x="2140738" y="3429000"/>
            <a:ext cx="414250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8000" dirty="0">
                <a:solidFill>
                  <a:schemeClr val="accent2"/>
                </a:solidFill>
              </a:rPr>
              <a:t>£5,000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44A945-5E2D-A87A-DA69-1C3740F0785E}"/>
              </a:ext>
            </a:extLst>
          </p:cNvPr>
          <p:cNvSpPr txBox="1"/>
          <p:nvPr/>
        </p:nvSpPr>
        <p:spPr>
          <a:xfrm>
            <a:off x="8349743" y="4946984"/>
            <a:ext cx="16625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800" dirty="0"/>
              <a:t>£1,000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967BF8-54F5-34E9-A81C-899FD7162298}"/>
              </a:ext>
            </a:extLst>
          </p:cNvPr>
          <p:cNvSpPr txBox="1"/>
          <p:nvPr/>
        </p:nvSpPr>
        <p:spPr>
          <a:xfrm>
            <a:off x="8349743" y="4095659"/>
            <a:ext cx="16625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800" dirty="0"/>
              <a:t>£</a:t>
            </a:r>
            <a:r>
              <a:rPr lang="en-US" dirty="0"/>
              <a:t>2,500</a:t>
            </a:r>
            <a:endParaRPr lang="en-US" sz="1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139F06-8006-5F95-7F98-A0320FDD7C08}"/>
              </a:ext>
            </a:extLst>
          </p:cNvPr>
          <p:cNvSpPr txBox="1"/>
          <p:nvPr/>
        </p:nvSpPr>
        <p:spPr>
          <a:xfrm>
            <a:off x="8349744" y="3244334"/>
            <a:ext cx="16625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800" dirty="0"/>
              <a:t>£5,000</a:t>
            </a:r>
          </a:p>
        </p:txBody>
      </p:sp>
      <p:pic>
        <p:nvPicPr>
          <p:cNvPr id="14" name="Graphic 13" descr="Fireworks with solid fill">
            <a:extLst>
              <a:ext uri="{FF2B5EF4-FFF2-40B4-BE49-F238E27FC236}">
                <a16:creationId xmlns:a16="http://schemas.microsoft.com/office/drawing/2014/main" id="{3383B001-8EAB-A7DE-8015-07D6010818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79340" y="2050474"/>
            <a:ext cx="1759527" cy="175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385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0D7E36-47BC-4519-740E-D9B9BB815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2025/26 Committee Vote – Future Events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D112DF3-5510-BE85-45FC-CC2864514B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1087954"/>
              </p:ext>
            </p:extLst>
          </p:nvPr>
        </p:nvGraphicFramePr>
        <p:xfrm>
          <a:off x="698130" y="2748634"/>
          <a:ext cx="9969870" cy="2964174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3323290">
                  <a:extLst>
                    <a:ext uri="{9D8B030D-6E8A-4147-A177-3AD203B41FA5}">
                      <a16:colId xmlns:a16="http://schemas.microsoft.com/office/drawing/2014/main" val="2810655699"/>
                    </a:ext>
                  </a:extLst>
                </a:gridCol>
                <a:gridCol w="3323290">
                  <a:extLst>
                    <a:ext uri="{9D8B030D-6E8A-4147-A177-3AD203B41FA5}">
                      <a16:colId xmlns:a16="http://schemas.microsoft.com/office/drawing/2014/main" val="1523667122"/>
                    </a:ext>
                  </a:extLst>
                </a:gridCol>
                <a:gridCol w="3323290">
                  <a:extLst>
                    <a:ext uri="{9D8B030D-6E8A-4147-A177-3AD203B41FA5}">
                      <a16:colId xmlns:a16="http://schemas.microsoft.com/office/drawing/2014/main" val="2699223632"/>
                    </a:ext>
                  </a:extLst>
                </a:gridCol>
              </a:tblGrid>
              <a:tr h="494029">
                <a:tc>
                  <a:txBody>
                    <a:bodyPr/>
                    <a:lstStyle/>
                    <a:p>
                      <a:r>
                        <a:rPr lang="en-US" dirty="0"/>
                        <a:t>Target Month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Event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Lead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975073"/>
                  </a:ext>
                </a:extLst>
              </a:tr>
              <a:tr h="494029">
                <a:tc>
                  <a:txBody>
                    <a:bodyPr/>
                    <a:lstStyle/>
                    <a:p>
                      <a:r>
                        <a:rPr lang="en-US" dirty="0"/>
                        <a:t>Friday 26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September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Quiz (adults only)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TBC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0732615"/>
                  </a:ext>
                </a:extLst>
              </a:tr>
              <a:tr h="494029">
                <a:tc>
                  <a:txBody>
                    <a:bodyPr/>
                    <a:lstStyle/>
                    <a:p>
                      <a:r>
                        <a:rPr lang="en-US" dirty="0"/>
                        <a:t>Friday 17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October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Movie Night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TBC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7887722"/>
                  </a:ext>
                </a:extLst>
              </a:tr>
              <a:tr h="494029">
                <a:tc>
                  <a:txBody>
                    <a:bodyPr/>
                    <a:lstStyle/>
                    <a:p>
                      <a:r>
                        <a:rPr lang="en-US" dirty="0"/>
                        <a:t>November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Non-Uniform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TBC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2851541"/>
                  </a:ext>
                </a:extLst>
              </a:tr>
              <a:tr h="494029">
                <a:tc>
                  <a:txBody>
                    <a:bodyPr/>
                    <a:lstStyle/>
                    <a:p>
                      <a:r>
                        <a:rPr lang="en-US" dirty="0"/>
                        <a:t>December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Christmas Fete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TBC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4201915"/>
                  </a:ext>
                </a:extLst>
              </a:tr>
              <a:tr h="494029">
                <a:tc>
                  <a:txBody>
                    <a:bodyPr/>
                    <a:lstStyle/>
                    <a:p>
                      <a:r>
                        <a:rPr lang="en-US" dirty="0"/>
                        <a:t>December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Christmas Disco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TBC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6361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465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0D7E36-47BC-4519-740E-D9B9BB815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2025/26 Committee Vote – Future Events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B77DDA3-E27C-42F6-5546-F26D2A9B79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3596440"/>
              </p:ext>
            </p:extLst>
          </p:nvPr>
        </p:nvGraphicFramePr>
        <p:xfrm>
          <a:off x="727363" y="2748635"/>
          <a:ext cx="9969870" cy="1628138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3323290">
                  <a:extLst>
                    <a:ext uri="{9D8B030D-6E8A-4147-A177-3AD203B41FA5}">
                      <a16:colId xmlns:a16="http://schemas.microsoft.com/office/drawing/2014/main" val="3886173763"/>
                    </a:ext>
                  </a:extLst>
                </a:gridCol>
                <a:gridCol w="3323290">
                  <a:extLst>
                    <a:ext uri="{9D8B030D-6E8A-4147-A177-3AD203B41FA5}">
                      <a16:colId xmlns:a16="http://schemas.microsoft.com/office/drawing/2014/main" val="461230076"/>
                    </a:ext>
                  </a:extLst>
                </a:gridCol>
                <a:gridCol w="3323290">
                  <a:extLst>
                    <a:ext uri="{9D8B030D-6E8A-4147-A177-3AD203B41FA5}">
                      <a16:colId xmlns:a16="http://schemas.microsoft.com/office/drawing/2014/main" val="2389585312"/>
                    </a:ext>
                  </a:extLst>
                </a:gridCol>
              </a:tblGrid>
              <a:tr h="494029">
                <a:tc>
                  <a:txBody>
                    <a:bodyPr/>
                    <a:lstStyle/>
                    <a:p>
                      <a:r>
                        <a:rPr lang="en-US" dirty="0"/>
                        <a:t>Month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Event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Lead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3974615"/>
                  </a:ext>
                </a:extLst>
              </a:tr>
              <a:tr h="494029">
                <a:tc>
                  <a:txBody>
                    <a:bodyPr/>
                    <a:lstStyle/>
                    <a:p>
                      <a:r>
                        <a:rPr lang="en-US" dirty="0"/>
                        <a:t>Q1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 x events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2309936"/>
                  </a:ext>
                </a:extLst>
              </a:tr>
              <a:tr h="494029">
                <a:tc>
                  <a:txBody>
                    <a:bodyPr/>
                    <a:lstStyle/>
                    <a:p>
                      <a:r>
                        <a:rPr lang="en-US" dirty="0"/>
                        <a:t>Q2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 x events including Easter Bingo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74102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9761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0D7E36-47BC-4519-740E-D9B9BB815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FFFFFF"/>
                </a:solidFill>
              </a:rPr>
              <a:t>Next Steps &amp; Closing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853FA7-9F76-2172-F53B-4484FC7D0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66109"/>
            <a:ext cx="10515600" cy="3710854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Next Committee Meeting to be arranged</a:t>
            </a:r>
          </a:p>
          <a:p>
            <a:r>
              <a:rPr lang="en-US" dirty="0"/>
              <a:t>Next SCPA Team Meeting to be arranged</a:t>
            </a:r>
          </a:p>
          <a:p>
            <a:r>
              <a:rPr lang="en-US" dirty="0"/>
              <a:t>Leads for upcoming events to be allocated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AOB?</a:t>
            </a:r>
          </a:p>
        </p:txBody>
      </p:sp>
    </p:spTree>
    <p:extLst>
      <p:ext uri="{BB962C8B-B14F-4D97-AF65-F5344CB8AC3E}">
        <p14:creationId xmlns:p14="http://schemas.microsoft.com/office/powerpoint/2010/main" val="1180897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257</Words>
  <Application>Microsoft Macintosh PowerPoint</Application>
  <PresentationFormat>Widescreen</PresentationFormat>
  <Paragraphs>95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Bradley Hand</vt:lpstr>
      <vt:lpstr>Office Theme</vt:lpstr>
      <vt:lpstr>SCPA 2025-26 AGM</vt:lpstr>
      <vt:lpstr>Agenda</vt:lpstr>
      <vt:lpstr>Welcome</vt:lpstr>
      <vt:lpstr>2023/24 Review: Fundraising Progress</vt:lpstr>
      <vt:lpstr>2023/24 Review: Fundraising Progress</vt:lpstr>
      <vt:lpstr>2024/25 Financial Statement</vt:lpstr>
      <vt:lpstr>2025/26 Committee Vote</vt:lpstr>
      <vt:lpstr>2025/26 look forward – Fundraising Target</vt:lpstr>
      <vt:lpstr>2025/26 Committee Vote – Future Events</vt:lpstr>
      <vt:lpstr>2025/26 Committee Vote – Future Events</vt:lpstr>
      <vt:lpstr>Next Steps &amp; Closing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Cromack</dc:creator>
  <cp:lastModifiedBy>Claire Cromack</cp:lastModifiedBy>
  <cp:revision>8</cp:revision>
  <dcterms:created xsi:type="dcterms:W3CDTF">2024-09-08T14:26:21Z</dcterms:created>
  <dcterms:modified xsi:type="dcterms:W3CDTF">2025-09-16T18:35:46Z</dcterms:modified>
</cp:coreProperties>
</file>