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19"/>
  </p:notesMasterIdLst>
  <p:handoutMasterIdLst>
    <p:handoutMasterId r:id="rId20"/>
  </p:handoutMasterIdLst>
  <p:sldIdLst>
    <p:sldId id="264" r:id="rId2"/>
    <p:sldId id="298" r:id="rId3"/>
    <p:sldId id="311" r:id="rId4"/>
    <p:sldId id="310" r:id="rId5"/>
    <p:sldId id="299" r:id="rId6"/>
    <p:sldId id="312" r:id="rId7"/>
    <p:sldId id="277" r:id="rId8"/>
    <p:sldId id="307" r:id="rId9"/>
    <p:sldId id="301" r:id="rId10"/>
    <p:sldId id="261" r:id="rId11"/>
    <p:sldId id="265" r:id="rId12"/>
    <p:sldId id="260" r:id="rId13"/>
    <p:sldId id="304" r:id="rId14"/>
    <p:sldId id="269" r:id="rId15"/>
    <p:sldId id="305" r:id="rId16"/>
    <p:sldId id="309" r:id="rId17"/>
    <p:sldId id="300"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899" autoAdjust="0"/>
    <p:restoredTop sz="94660"/>
  </p:normalViewPr>
  <p:slideViewPr>
    <p:cSldViewPr>
      <p:cViewPr varScale="1">
        <p:scale>
          <a:sx n="80" d="100"/>
          <a:sy n="80" d="100"/>
        </p:scale>
        <p:origin x="1282" y="58"/>
      </p:cViewPr>
      <p:guideLst>
        <p:guide orient="horz" pos="2160"/>
        <p:guide pos="2880"/>
      </p:guideLst>
    </p:cSldViewPr>
  </p:slideViewPr>
  <p:notesTextViewPr>
    <p:cViewPr>
      <p:scale>
        <a:sx n="1" d="1"/>
        <a:sy n="1" d="1"/>
      </p:scale>
      <p:origin x="0" y="0"/>
    </p:cViewPr>
  </p:notesTextViewPr>
  <p:notesViewPr>
    <p:cSldViewPr>
      <p:cViewPr varScale="1">
        <p:scale>
          <a:sx n="64" d="100"/>
          <a:sy n="64" d="100"/>
        </p:scale>
        <p:origin x="2338"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ther  Timms" userId="a88aa169-69dd-44e4-ae8f-5a51bcf13a1e" providerId="ADAL" clId="{8C0FD123-B2E9-4B1B-9364-2E1271218523}"/>
    <pc:docChg chg="custSel modSld">
      <pc:chgData name="Heather  Timms" userId="a88aa169-69dd-44e4-ae8f-5a51bcf13a1e" providerId="ADAL" clId="{8C0FD123-B2E9-4B1B-9364-2E1271218523}" dt="2026-09-08T14:01:35.347" v="33" actId="14100"/>
      <pc:docMkLst>
        <pc:docMk/>
      </pc:docMkLst>
      <pc:sldChg chg="addSp delSp modSp mod">
        <pc:chgData name="Heather  Timms" userId="a88aa169-69dd-44e4-ae8f-5a51bcf13a1e" providerId="ADAL" clId="{8C0FD123-B2E9-4B1B-9364-2E1271218523}" dt="2026-09-08T11:52:12.021" v="26" actId="1076"/>
        <pc:sldMkLst>
          <pc:docMk/>
          <pc:sldMk cId="2490163865" sldId="269"/>
        </pc:sldMkLst>
        <pc:picChg chg="del">
          <ac:chgData name="Heather  Timms" userId="a88aa169-69dd-44e4-ae8f-5a51bcf13a1e" providerId="ADAL" clId="{8C0FD123-B2E9-4B1B-9364-2E1271218523}" dt="2026-09-08T11:50:39.193" v="9" actId="478"/>
          <ac:picMkLst>
            <pc:docMk/>
            <pc:sldMk cId="2490163865" sldId="269"/>
            <ac:picMk id="4" creationId="{6EA792E0-ECC8-4B63-B6D6-71E1C3F44DDB}"/>
          </ac:picMkLst>
        </pc:picChg>
        <pc:picChg chg="add mod">
          <ac:chgData name="Heather  Timms" userId="a88aa169-69dd-44e4-ae8f-5a51bcf13a1e" providerId="ADAL" clId="{8C0FD123-B2E9-4B1B-9364-2E1271218523}" dt="2026-09-08T11:51:53.637" v="20" actId="1076"/>
          <ac:picMkLst>
            <pc:docMk/>
            <pc:sldMk cId="2490163865" sldId="269"/>
            <ac:picMk id="6" creationId="{D62ECC6B-18FB-4B4E-B3A1-633FD38614F8}"/>
          </ac:picMkLst>
        </pc:picChg>
        <pc:picChg chg="del">
          <ac:chgData name="Heather  Timms" userId="a88aa169-69dd-44e4-ae8f-5a51bcf13a1e" providerId="ADAL" clId="{8C0FD123-B2E9-4B1B-9364-2E1271218523}" dt="2026-09-08T11:51:23.228" v="17" actId="478"/>
          <ac:picMkLst>
            <pc:docMk/>
            <pc:sldMk cId="2490163865" sldId="269"/>
            <ac:picMk id="8" creationId="{E53F7E7E-1431-4413-B884-63CAB71F3487}"/>
          </ac:picMkLst>
        </pc:picChg>
        <pc:picChg chg="add mod">
          <ac:chgData name="Heather  Timms" userId="a88aa169-69dd-44e4-ae8f-5a51bcf13a1e" providerId="ADAL" clId="{8C0FD123-B2E9-4B1B-9364-2E1271218523}" dt="2026-09-08T11:52:12.021" v="26" actId="1076"/>
          <ac:picMkLst>
            <pc:docMk/>
            <pc:sldMk cId="2490163865" sldId="269"/>
            <ac:picMk id="9" creationId="{CC523C9D-E4A3-450E-9701-CED90B2B6B74}"/>
          </ac:picMkLst>
        </pc:picChg>
        <pc:picChg chg="del mod">
          <ac:chgData name="Heather  Timms" userId="a88aa169-69dd-44e4-ae8f-5a51bcf13a1e" providerId="ADAL" clId="{8C0FD123-B2E9-4B1B-9364-2E1271218523}" dt="2026-09-08T11:51:50.610" v="19" actId="478"/>
          <ac:picMkLst>
            <pc:docMk/>
            <pc:sldMk cId="2490163865" sldId="269"/>
            <ac:picMk id="10" creationId="{9F411D4A-B665-4EA5-9669-C7E32310168B}"/>
          </ac:picMkLst>
        </pc:picChg>
      </pc:sldChg>
      <pc:sldChg chg="addSp delSp modSp mod">
        <pc:chgData name="Heather  Timms" userId="a88aa169-69dd-44e4-ae8f-5a51bcf13a1e" providerId="ADAL" clId="{8C0FD123-B2E9-4B1B-9364-2E1271218523}" dt="2026-09-08T14:01:35.347" v="33" actId="14100"/>
        <pc:sldMkLst>
          <pc:docMk/>
          <pc:sldMk cId="1778592880" sldId="298"/>
        </pc:sldMkLst>
        <pc:picChg chg="del">
          <ac:chgData name="Heather  Timms" userId="a88aa169-69dd-44e4-ae8f-5a51bcf13a1e" providerId="ADAL" clId="{8C0FD123-B2E9-4B1B-9364-2E1271218523}" dt="2026-09-08T14:01:14.217" v="27" actId="478"/>
          <ac:picMkLst>
            <pc:docMk/>
            <pc:sldMk cId="1778592880" sldId="298"/>
            <ac:picMk id="5" creationId="{513858CE-3634-4000-9B60-5F94F287DB1F}"/>
          </ac:picMkLst>
        </pc:picChg>
        <pc:picChg chg="add mod">
          <ac:chgData name="Heather  Timms" userId="a88aa169-69dd-44e4-ae8f-5a51bcf13a1e" providerId="ADAL" clId="{8C0FD123-B2E9-4B1B-9364-2E1271218523}" dt="2026-09-08T14:01:35.347" v="33" actId="14100"/>
          <ac:picMkLst>
            <pc:docMk/>
            <pc:sldMk cId="1778592880" sldId="298"/>
            <ac:picMk id="6" creationId="{E8A0D5E9-29A0-41CD-9804-45EB2EC9993E}"/>
          </ac:picMkLst>
        </pc:picChg>
      </pc:sldChg>
      <pc:sldChg chg="addSp delSp modSp mod">
        <pc:chgData name="Heather  Timms" userId="a88aa169-69dd-44e4-ae8f-5a51bcf13a1e" providerId="ADAL" clId="{8C0FD123-B2E9-4B1B-9364-2E1271218523}" dt="2026-09-08T11:50:17.588" v="8" actId="14100"/>
        <pc:sldMkLst>
          <pc:docMk/>
          <pc:sldMk cId="1511182057" sldId="299"/>
        </pc:sldMkLst>
        <pc:picChg chg="del">
          <ac:chgData name="Heather  Timms" userId="a88aa169-69dd-44e4-ae8f-5a51bcf13a1e" providerId="ADAL" clId="{8C0FD123-B2E9-4B1B-9364-2E1271218523}" dt="2026-09-08T11:48:54.105" v="0" actId="478"/>
          <ac:picMkLst>
            <pc:docMk/>
            <pc:sldMk cId="1511182057" sldId="299"/>
            <ac:picMk id="4" creationId="{1AA9295E-CFA8-4547-A4F1-88F2D64F72CD}"/>
          </ac:picMkLst>
        </pc:picChg>
        <pc:picChg chg="add mod">
          <ac:chgData name="Heather  Timms" userId="a88aa169-69dd-44e4-ae8f-5a51bcf13a1e" providerId="ADAL" clId="{8C0FD123-B2E9-4B1B-9364-2E1271218523}" dt="2026-09-08T11:50:17.588" v="8" actId="14100"/>
          <ac:picMkLst>
            <pc:docMk/>
            <pc:sldMk cId="1511182057" sldId="299"/>
            <ac:picMk id="5" creationId="{46A78DB4-FD5B-4B12-95FC-6BA535704252}"/>
          </ac:picMkLst>
        </pc:picChg>
        <pc:picChg chg="del mod">
          <ac:chgData name="Heather  Timms" userId="a88aa169-69dd-44e4-ae8f-5a51bcf13a1e" providerId="ADAL" clId="{8C0FD123-B2E9-4B1B-9364-2E1271218523}" dt="2026-09-08T11:50:11.873" v="6" actId="478"/>
          <ac:picMkLst>
            <pc:docMk/>
            <pc:sldMk cId="1511182057" sldId="299"/>
            <ac:picMk id="7" creationId="{BC829EF0-AB8E-4E4F-9DA5-C654D9104AB6}"/>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A2044AD-E249-42C6-8DE5-FDCFF700433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488F524-2B94-4984-80AC-052B3EA7CC6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E1D2AE-3E76-4703-AFA2-C237FE2ED574}" type="datetimeFigureOut">
              <a:rPr lang="en-GB" smtClean="0"/>
              <a:t>07/09/2026</a:t>
            </a:fld>
            <a:endParaRPr lang="en-GB"/>
          </a:p>
        </p:txBody>
      </p:sp>
      <p:sp>
        <p:nvSpPr>
          <p:cNvPr id="4" name="Footer Placeholder 3">
            <a:extLst>
              <a:ext uri="{FF2B5EF4-FFF2-40B4-BE49-F238E27FC236}">
                <a16:creationId xmlns:a16="http://schemas.microsoft.com/office/drawing/2014/main" id="{E6D82DE2-BB5C-4A63-A66C-F88BD6D0EF3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CD1B1E2-0FA6-4229-A615-20D4886432C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B0FE029-A489-40D1-ABFB-13F11670C3CF}" type="slidenum">
              <a:rPr lang="en-GB" smtClean="0"/>
              <a:t>‹#›</a:t>
            </a:fld>
            <a:endParaRPr lang="en-GB"/>
          </a:p>
        </p:txBody>
      </p:sp>
    </p:spTree>
    <p:extLst>
      <p:ext uri="{BB962C8B-B14F-4D97-AF65-F5344CB8AC3E}">
        <p14:creationId xmlns:p14="http://schemas.microsoft.com/office/powerpoint/2010/main" val="34449826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9A6D1D-C7E8-4C23-9505-0697CF7A4BB5}" type="datetimeFigureOut">
              <a:rPr lang="en-GB" smtClean="0"/>
              <a:t>07/09/2026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E7116C-E81E-46A6-B734-E17860357766}" type="slidenum">
              <a:rPr lang="en-GB" smtClean="0"/>
              <a:t>‹#›</a:t>
            </a:fld>
            <a:endParaRPr lang="en-GB"/>
          </a:p>
        </p:txBody>
      </p:sp>
    </p:spTree>
    <p:extLst>
      <p:ext uri="{BB962C8B-B14F-4D97-AF65-F5344CB8AC3E}">
        <p14:creationId xmlns:p14="http://schemas.microsoft.com/office/powerpoint/2010/main" val="2352839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AE7116C-E81E-46A6-B734-E17860357766}" type="slidenum">
              <a:rPr lang="en-GB" smtClean="0"/>
              <a:t>2</a:t>
            </a:fld>
            <a:endParaRPr lang="en-GB"/>
          </a:p>
        </p:txBody>
      </p:sp>
    </p:spTree>
    <p:extLst>
      <p:ext uri="{BB962C8B-B14F-4D97-AF65-F5344CB8AC3E}">
        <p14:creationId xmlns:p14="http://schemas.microsoft.com/office/powerpoint/2010/main" val="278223381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2087620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4183800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3075829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A4F739-CFBA-4398-B49F-DBB16164E714}"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2711602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A4F739-CFBA-4398-B49F-DBB16164E714}"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3637410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A4F739-CFBA-4398-B49F-DBB16164E714}"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118516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A4F739-CFBA-4398-B49F-DBB16164E714}"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3238714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A4F739-CFBA-4398-B49F-DBB16164E714}"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14137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A4F739-CFBA-4398-B49F-DBB16164E714}"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749283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A4F739-CFBA-4398-B49F-DBB16164E714}"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537267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9581656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spTree>
    <p:extLst>
      <p:ext uri="{BB962C8B-B14F-4D97-AF65-F5344CB8AC3E}">
        <p14:creationId xmlns:p14="http://schemas.microsoft.com/office/powerpoint/2010/main" val="757489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686561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532428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7720900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6013631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A4F739-CFBA-4398-B49F-DBB16164E714}"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5277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6A4F739-CFBA-4398-B49F-DBB16164E714}" type="datetimeFigureOut">
              <a:rPr lang="en-GB" smtClean="0"/>
              <a:t>07/09/2026</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A58412D-968D-4323-AAE0-13809F5C7F83}" type="slidenum">
              <a:rPr lang="en-GB" smtClean="0"/>
              <a:t>‹#›</a:t>
            </a:fld>
            <a:endParaRPr lang="en-GB"/>
          </a:p>
        </p:txBody>
      </p:sp>
    </p:spTree>
    <p:extLst>
      <p:ext uri="{BB962C8B-B14F-4D97-AF65-F5344CB8AC3E}">
        <p14:creationId xmlns:p14="http://schemas.microsoft.com/office/powerpoint/2010/main" val="2402659498"/>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601464"/>
            <a:ext cx="770018" cy="770018"/>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4368" y="1434601"/>
            <a:ext cx="770018" cy="77001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4"/>
          <p:cNvSpPr>
            <a:spLocks noChangeArrowheads="1"/>
          </p:cNvSpPr>
          <p:nvPr/>
        </p:nvSpPr>
        <p:spPr bwMode="auto">
          <a:xfrm>
            <a:off x="839247" y="2431286"/>
            <a:ext cx="7465505"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300" b="1" i="1" u="none" strike="noStrike" cap="none" normalizeH="0" baseline="0" dirty="0">
                <a:ln>
                  <a:noFill/>
                </a:ln>
                <a:solidFill>
                  <a:srgbClr val="0000FF"/>
                </a:solidFill>
                <a:effectLst/>
                <a:latin typeface="Arial" pitchFamily="34" charset="0"/>
                <a:ea typeface="Times New Roman" pitchFamily="18" charset="0"/>
                <a:cs typeface="Arial" pitchFamily="34" charset="0"/>
              </a:rPr>
              <a:t> Succeed    ~                   Happy   ~               Independent    ~         Nurtured   ~              Excited </a:t>
            </a:r>
            <a:endParaRPr kumimoji="0" lang="en-GB" altLang="en-US" sz="1300" b="0" i="0" u="none" strike="noStrike" cap="none" normalizeH="0" baseline="0" dirty="0">
              <a:ln>
                <a:noFill/>
              </a:ln>
              <a:solidFill>
                <a:schemeClr val="tx1"/>
              </a:solidFill>
              <a:effectLst/>
              <a:latin typeface="Arial" pitchFamily="34" charset="0"/>
              <a:cs typeface="Arial" pitchFamily="34" charset="0"/>
            </a:endParaRPr>
          </a:p>
        </p:txBody>
      </p:sp>
      <p:sp>
        <p:nvSpPr>
          <p:cNvPr id="4" name="Rectangle 5"/>
          <p:cNvSpPr>
            <a:spLocks noChangeArrowheads="1"/>
          </p:cNvSpPr>
          <p:nvPr/>
        </p:nvSpPr>
        <p:spPr bwMode="auto">
          <a:xfrm>
            <a:off x="0" y="3429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dirty="0">
                <a:ln>
                  <a:noFill/>
                </a:ln>
                <a:solidFill>
                  <a:srgbClr val="0000FF"/>
                </a:solidFill>
                <a:effectLst/>
                <a:latin typeface="Arial" pitchFamily="34" charset="0"/>
                <a:ea typeface="Times New Roman" pitchFamily="18" charset="0"/>
                <a:cs typeface="Arial" pitchFamily="34" charset="0"/>
              </a:rPr>
              <a:t>with perseverance  ~  with respect &amp; honesty ~   and courageous ~   with compassion~   with teamwork</a:t>
            </a: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7"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62792" y="560072"/>
            <a:ext cx="770018" cy="7700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3667" y="565142"/>
            <a:ext cx="770018" cy="7700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6336" y="1371482"/>
            <a:ext cx="770018" cy="77001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04368" y="4149080"/>
            <a:ext cx="7920880" cy="1446550"/>
          </a:xfrm>
          <a:prstGeom prst="rect">
            <a:avLst/>
          </a:prstGeom>
        </p:spPr>
        <p:txBody>
          <a:bodyPr wrap="square">
            <a:spAutoFit/>
          </a:bodyPr>
          <a:lstStyle/>
          <a:p>
            <a:pPr algn="ctr" hangingPunct="0"/>
            <a:r>
              <a:rPr lang="en-GB" sz="4400" b="1" dirty="0">
                <a:latin typeface="Calibri" panose="020F0502020204030204" pitchFamily="34" charset="0"/>
                <a:ea typeface="Calibri" panose="020F0502020204030204" pitchFamily="34" charset="0"/>
                <a:cs typeface="Calibri" panose="020F0502020204030204" pitchFamily="34" charset="0"/>
              </a:rPr>
              <a:t>“</a:t>
            </a:r>
            <a:r>
              <a:rPr lang="en-GB" sz="4400" b="1" i="1" dirty="0">
                <a:latin typeface="Calibri" panose="020F0502020204030204" pitchFamily="34" charset="0"/>
                <a:ea typeface="Calibri" panose="020F0502020204030204" pitchFamily="34" charset="0"/>
                <a:cs typeface="Calibri" panose="020F0502020204030204" pitchFamily="34" charset="0"/>
              </a:rPr>
              <a:t>To be the best we can be for ourselves and others”</a:t>
            </a:r>
            <a:endParaRPr lang="en-GB" sz="4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7098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27584" y="1052736"/>
            <a:ext cx="3456384" cy="1569660"/>
          </a:xfrm>
          <a:prstGeom prst="rect">
            <a:avLst/>
          </a:prstGeom>
          <a:noFill/>
        </p:spPr>
        <p:txBody>
          <a:bodyPr wrap="square" lIns="91440" tIns="45720" rIns="91440" bIns="45720">
            <a:spAutoFit/>
          </a:bodyPr>
          <a:lstStyle/>
          <a:p>
            <a:pPr algn="ctr"/>
            <a:r>
              <a:rPr lang="en-US" sz="3200" b="1" dirty="0">
                <a:latin typeface="Calibri" panose="020F0502020204030204" pitchFamily="34" charset="0"/>
                <a:ea typeface="Calibri" panose="020F0502020204030204" pitchFamily="34" charset="0"/>
                <a:cs typeface="Calibri" panose="020F0502020204030204" pitchFamily="34" charset="0"/>
              </a:rPr>
              <a:t>Welcome to Ginkgo Class</a:t>
            </a:r>
          </a:p>
          <a:p>
            <a:pPr algn="ctr"/>
            <a:r>
              <a:rPr lang="en-US" sz="3200" b="1" dirty="0">
                <a:latin typeface="Calibri" panose="020F0502020204030204" pitchFamily="34" charset="0"/>
                <a:ea typeface="Calibri" panose="020F0502020204030204" pitchFamily="34" charset="0"/>
                <a:cs typeface="Calibri" panose="020F0502020204030204" pitchFamily="34" charset="0"/>
              </a:rPr>
              <a:t>Year 2 and Year 3</a:t>
            </a:r>
          </a:p>
        </p:txBody>
      </p:sp>
      <p:sp>
        <p:nvSpPr>
          <p:cNvPr id="8" name="AutoShape 2">
            <a:extLst>
              <a:ext uri="{FF2B5EF4-FFF2-40B4-BE49-F238E27FC236}">
                <a16:creationId xmlns:a16="http://schemas.microsoft.com/office/drawing/2014/main" id="{09A7A292-7325-4714-84F9-08790E822E1E}"/>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FF2B5EF4-FFF2-40B4-BE49-F238E27FC236}">
                <a16:creationId xmlns:a16="http://schemas.microsoft.com/office/drawing/2014/main" id="{87384685-0E50-4326-B2D3-D75DCD4DF406}"/>
              </a:ext>
            </a:extLst>
          </p:cNvPr>
          <p:cNvPicPr>
            <a:picLocks noChangeAspect="1"/>
          </p:cNvPicPr>
          <p:nvPr/>
        </p:nvPicPr>
        <p:blipFill>
          <a:blip r:embed="rId3"/>
          <a:stretch>
            <a:fillRect/>
          </a:stretch>
        </p:blipFill>
        <p:spPr>
          <a:xfrm>
            <a:off x="3361970" y="4027170"/>
            <a:ext cx="2420059" cy="2123659"/>
          </a:xfrm>
          <a:prstGeom prst="rect">
            <a:avLst/>
          </a:prstGeom>
        </p:spPr>
      </p:pic>
      <p:pic>
        <p:nvPicPr>
          <p:cNvPr id="12" name="Picture 11">
            <a:extLst>
              <a:ext uri="{FF2B5EF4-FFF2-40B4-BE49-F238E27FC236}">
                <a16:creationId xmlns:a16="http://schemas.microsoft.com/office/drawing/2014/main" id="{72E77AE9-B384-4A65-AFEA-BE04A98150F6}"/>
              </a:ext>
            </a:extLst>
          </p:cNvPr>
          <p:cNvPicPr>
            <a:picLocks noChangeAspect="1"/>
          </p:cNvPicPr>
          <p:nvPr/>
        </p:nvPicPr>
        <p:blipFill>
          <a:blip r:embed="rId4"/>
          <a:stretch>
            <a:fillRect/>
          </a:stretch>
        </p:blipFill>
        <p:spPr>
          <a:xfrm>
            <a:off x="5956590" y="4077072"/>
            <a:ext cx="2527892" cy="2026699"/>
          </a:xfrm>
          <a:prstGeom prst="rect">
            <a:avLst/>
          </a:prstGeom>
        </p:spPr>
      </p:pic>
      <p:pic>
        <p:nvPicPr>
          <p:cNvPr id="3" name="Picture 2">
            <a:extLst>
              <a:ext uri="{FF2B5EF4-FFF2-40B4-BE49-F238E27FC236}">
                <a16:creationId xmlns:a16="http://schemas.microsoft.com/office/drawing/2014/main" id="{7F67D3BE-C47B-4E92-A31E-8AFE2F1CED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71566" y="4060096"/>
            <a:ext cx="2400267" cy="1800200"/>
          </a:xfrm>
          <a:prstGeom prst="rect">
            <a:avLst/>
          </a:prstGeom>
        </p:spPr>
      </p:pic>
      <p:pic>
        <p:nvPicPr>
          <p:cNvPr id="6" name="Picture 5">
            <a:extLst>
              <a:ext uri="{FF2B5EF4-FFF2-40B4-BE49-F238E27FC236}">
                <a16:creationId xmlns:a16="http://schemas.microsoft.com/office/drawing/2014/main" id="{E8A0D5E9-29A0-41CD-9804-45EB2EC999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83968" y="798203"/>
            <a:ext cx="3710929" cy="2783197"/>
          </a:xfrm>
          <a:prstGeom prst="rect">
            <a:avLst/>
          </a:prstGeom>
        </p:spPr>
      </p:pic>
    </p:spTree>
    <p:extLst>
      <p:ext uri="{BB962C8B-B14F-4D97-AF65-F5344CB8AC3E}">
        <p14:creationId xmlns:p14="http://schemas.microsoft.com/office/powerpoint/2010/main" val="1778592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5A5FFDA-24E0-4770-8E66-95F6390FFD62}"/>
              </a:ext>
            </a:extLst>
          </p:cNvPr>
          <p:cNvSpPr txBox="1"/>
          <p:nvPr/>
        </p:nvSpPr>
        <p:spPr>
          <a:xfrm flipH="1">
            <a:off x="899592" y="918796"/>
            <a:ext cx="3888432" cy="5078313"/>
          </a:xfrm>
          <a:prstGeom prst="rect">
            <a:avLst/>
          </a:prstGeom>
          <a:noFill/>
        </p:spPr>
        <p:txBody>
          <a:bodyPr wrap="square" rtlCol="0">
            <a:spAutoFit/>
          </a:bodyPr>
          <a:lstStyle/>
          <a:p>
            <a:pPr algn="ctr"/>
            <a:r>
              <a:rPr lang="en-GB" b="1" u="sng" dirty="0">
                <a:latin typeface="Calibri" panose="020F0502020204030204" pitchFamily="34" charset="0"/>
                <a:ea typeface="Calibri" panose="020F0502020204030204" pitchFamily="34" charset="0"/>
                <a:cs typeface="Calibri" panose="020F0502020204030204" pitchFamily="34" charset="0"/>
              </a:rPr>
              <a:t>About me!</a:t>
            </a:r>
          </a:p>
          <a:p>
            <a:endParaRPr lang="en-GB" dirty="0"/>
          </a:p>
          <a:p>
            <a:pPr marL="285750" indent="-2857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I am Mum to William and Isobel who are 27 and 25.</a:t>
            </a:r>
          </a:p>
          <a:p>
            <a:endParaRPr lang="en-GB"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I have been a teacher for 30 years and worked with many different age groups. I was at </a:t>
            </a:r>
            <a:r>
              <a:rPr lang="en-GB" dirty="0" err="1">
                <a:latin typeface="Calibri" panose="020F0502020204030204" pitchFamily="34" charset="0"/>
                <a:ea typeface="Calibri" panose="020F0502020204030204" pitchFamily="34" charset="0"/>
                <a:cs typeface="Calibri" panose="020F0502020204030204" pitchFamily="34" charset="0"/>
              </a:rPr>
              <a:t>Clanfield</a:t>
            </a:r>
            <a:r>
              <a:rPr lang="en-GB" dirty="0">
                <a:latin typeface="Calibri" panose="020F0502020204030204" pitchFamily="34" charset="0"/>
                <a:ea typeface="Calibri" panose="020F0502020204030204" pitchFamily="34" charset="0"/>
                <a:cs typeface="Calibri" panose="020F0502020204030204" pitchFamily="34" charset="0"/>
              </a:rPr>
              <a:t> Primary School for 20 of those years and the reason I am still doing this job is simple. I love being part of a child’s journey and helping them to flourish and grow.</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Every child has a super power and part of my role  is helping them to find what theirs is and to nurture it.</a:t>
            </a:r>
          </a:p>
        </p:txBody>
      </p:sp>
      <p:pic>
        <p:nvPicPr>
          <p:cNvPr id="4" name="Picture 3">
            <a:extLst>
              <a:ext uri="{FF2B5EF4-FFF2-40B4-BE49-F238E27FC236}">
                <a16:creationId xmlns:a16="http://schemas.microsoft.com/office/drawing/2014/main" id="{8D11D917-50FB-474E-B608-81DE717C6D1C}"/>
              </a:ext>
            </a:extLst>
          </p:cNvPr>
          <p:cNvPicPr>
            <a:picLocks noChangeAspect="1"/>
          </p:cNvPicPr>
          <p:nvPr/>
        </p:nvPicPr>
        <p:blipFill>
          <a:blip r:embed="rId2"/>
          <a:stretch>
            <a:fillRect/>
          </a:stretch>
        </p:blipFill>
        <p:spPr>
          <a:xfrm>
            <a:off x="5508104" y="1700809"/>
            <a:ext cx="2232248" cy="3861062"/>
          </a:xfrm>
          <a:prstGeom prst="rect">
            <a:avLst/>
          </a:prstGeom>
        </p:spPr>
      </p:pic>
    </p:spTree>
    <p:extLst>
      <p:ext uri="{BB962C8B-B14F-4D97-AF65-F5344CB8AC3E}">
        <p14:creationId xmlns:p14="http://schemas.microsoft.com/office/powerpoint/2010/main" val="1433612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8DD40D-D184-4A0A-B1E0-A4B16E430AD4}"/>
              </a:ext>
            </a:extLst>
          </p:cNvPr>
          <p:cNvPicPr>
            <a:picLocks noChangeAspect="1"/>
          </p:cNvPicPr>
          <p:nvPr/>
        </p:nvPicPr>
        <p:blipFill>
          <a:blip r:embed="rId2"/>
          <a:stretch>
            <a:fillRect/>
          </a:stretch>
        </p:blipFill>
        <p:spPr>
          <a:xfrm>
            <a:off x="696894" y="582683"/>
            <a:ext cx="7750212" cy="5692633"/>
          </a:xfrm>
          <a:prstGeom prst="rect">
            <a:avLst/>
          </a:prstGeom>
        </p:spPr>
      </p:pic>
    </p:spTree>
    <p:extLst>
      <p:ext uri="{BB962C8B-B14F-4D97-AF65-F5344CB8AC3E}">
        <p14:creationId xmlns:p14="http://schemas.microsoft.com/office/powerpoint/2010/main" val="26496275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6909" y="1033686"/>
            <a:ext cx="3451208" cy="5632311"/>
          </a:xfrm>
          <a:prstGeom prst="rect">
            <a:avLst/>
          </a:prstGeom>
          <a:noFill/>
        </p:spPr>
        <p:txBody>
          <a:bodyPr wrap="square" rtlCol="0">
            <a:spAutoFit/>
          </a:bodyPr>
          <a:lstStyle>
            <a:defPPr>
              <a:defRPr lang="en-US"/>
            </a:defPPr>
            <a:lvl1pPr marL="571500" indent="-571500">
              <a:buFont typeface="Arial" panose="020B0604020202020204" pitchFamily="34" charset="0"/>
              <a:buChar char="•"/>
              <a:defRPr sz="4400" b="1" i="1">
                <a:latin typeface="SassoonPrimaryInfant" pitchFamily="2" charset="0"/>
              </a:defRPr>
            </a:lvl1pPr>
          </a:lstStyle>
          <a:p>
            <a:r>
              <a:rPr lang="en-GB" sz="2400" i="0" dirty="0">
                <a:latin typeface="Calibri" panose="020F0502020204030204" pitchFamily="34" charset="0"/>
                <a:ea typeface="Calibri" panose="020F0502020204030204" pitchFamily="34" charset="0"/>
                <a:cs typeface="Calibri" panose="020F0502020204030204" pitchFamily="34" charset="0"/>
              </a:rPr>
              <a:t>Early Morning Activity (EMA) and registration starts at 8.40am</a:t>
            </a:r>
          </a:p>
          <a:p>
            <a:pPr marL="0" indent="0">
              <a:buNone/>
            </a:pPr>
            <a:endParaRPr lang="en-GB" sz="2400" b="1" i="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sz="2400" i="0" dirty="0">
                <a:latin typeface="Calibri" panose="020F0502020204030204" pitchFamily="34" charset="0"/>
                <a:ea typeface="Calibri" panose="020F0502020204030204" pitchFamily="34" charset="0"/>
                <a:cs typeface="Calibri" panose="020F0502020204030204" pitchFamily="34" charset="0"/>
              </a:rPr>
              <a:t>     </a:t>
            </a:r>
            <a:r>
              <a:rPr lang="en-GB" sz="2400" b="1" i="0" dirty="0">
                <a:latin typeface="Calibri" panose="020F0502020204030204" pitchFamily="34" charset="0"/>
                <a:ea typeface="Calibri" panose="020F0502020204030204" pitchFamily="34" charset="0"/>
                <a:cs typeface="Calibri" panose="020F0502020204030204" pitchFamily="34" charset="0"/>
              </a:rPr>
              <a:t>Please be on time </a:t>
            </a:r>
            <a:r>
              <a:rPr lang="en-GB" sz="2400" b="1" i="0" dirty="0">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a:t>
            </a:r>
          </a:p>
          <a:p>
            <a:endParaRPr lang="en-GB" sz="2400" b="1" i="0" dirty="0">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endParaRPr>
          </a:p>
          <a:p>
            <a:pPr marL="342900" indent="-342900"/>
            <a:r>
              <a:rPr lang="en-GB" sz="2400" i="0" dirty="0">
                <a:latin typeface="Calibri" panose="020F0502020204030204" pitchFamily="34" charset="0"/>
                <a:ea typeface="Calibri" panose="020F0502020204030204" pitchFamily="34" charset="0"/>
                <a:cs typeface="Calibri" panose="020F0502020204030204" pitchFamily="34" charset="0"/>
              </a:rPr>
              <a:t>Handwriting</a:t>
            </a:r>
            <a:endParaRPr lang="en-GB" sz="2400" b="1" i="0" dirty="0">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b="1" i="0" dirty="0">
                <a:latin typeface="Calibri" panose="020F0502020204030204" pitchFamily="34" charset="0"/>
                <a:ea typeface="Calibri" panose="020F0502020204030204" pitchFamily="34" charset="0"/>
                <a:cs typeface="Calibri" panose="020F0502020204030204" pitchFamily="34" charset="0"/>
              </a:rPr>
              <a:t>Recap on prior learning   </a:t>
            </a:r>
          </a:p>
          <a:p>
            <a:pPr marL="571500" indent="-571500">
              <a:buFont typeface="Arial" panose="020B0604020202020204" pitchFamily="34" charset="0"/>
              <a:buChar char="•"/>
            </a:pPr>
            <a:r>
              <a:rPr lang="en-GB" sz="2400" b="1" i="0" dirty="0">
                <a:latin typeface="Calibri" panose="020F0502020204030204" pitchFamily="34" charset="0"/>
                <a:ea typeface="Calibri" panose="020F0502020204030204" pitchFamily="34" charset="0"/>
                <a:cs typeface="Calibri" panose="020F0502020204030204" pitchFamily="34" charset="0"/>
              </a:rPr>
              <a:t>Maths, Phonics, English and Science activities. </a:t>
            </a:r>
          </a:p>
          <a:p>
            <a:pPr marL="571500" indent="-571500">
              <a:buFont typeface="Arial" panose="020B0604020202020204" pitchFamily="34" charset="0"/>
              <a:buChar char="•"/>
            </a:pPr>
            <a:endParaRPr lang="en-GB" sz="2400" b="1" i="0" dirty="0">
              <a:latin typeface="Calibri" panose="020F0502020204030204" pitchFamily="34" charset="0"/>
              <a:ea typeface="Calibri" panose="020F0502020204030204" pitchFamily="34" charset="0"/>
              <a:cs typeface="Calibri" panose="020F0502020204030204" pitchFamily="34" charset="0"/>
            </a:endParaRPr>
          </a:p>
          <a:p>
            <a:endParaRPr lang="en-GB" sz="2400" i="0" dirty="0">
              <a:latin typeface="Calibri" panose="020F0502020204030204" pitchFamily="34" charset="0"/>
              <a:ea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9AF8A488-04AA-4B9B-A38F-72A12E60E2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274259" y="3682556"/>
            <a:ext cx="2401494" cy="1801121"/>
          </a:xfrm>
          <a:prstGeom prst="rect">
            <a:avLst/>
          </a:prstGeom>
        </p:spPr>
      </p:pic>
      <p:pic>
        <p:nvPicPr>
          <p:cNvPr id="11" name="Picture 10">
            <a:extLst>
              <a:ext uri="{FF2B5EF4-FFF2-40B4-BE49-F238E27FC236}">
                <a16:creationId xmlns:a16="http://schemas.microsoft.com/office/drawing/2014/main" id="{4B86A9B5-E836-4D6A-A82A-9E958EF569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265965" y="3688404"/>
            <a:ext cx="2448272" cy="1836204"/>
          </a:xfrm>
          <a:prstGeom prst="rect">
            <a:avLst/>
          </a:prstGeom>
        </p:spPr>
      </p:pic>
      <p:pic>
        <p:nvPicPr>
          <p:cNvPr id="5" name="Picture 4">
            <a:extLst>
              <a:ext uri="{FF2B5EF4-FFF2-40B4-BE49-F238E27FC236}">
                <a16:creationId xmlns:a16="http://schemas.microsoft.com/office/drawing/2014/main" id="{46A78DB4-FD5B-4B12-95FC-6BA535704252}"/>
              </a:ext>
            </a:extLst>
          </p:cNvPr>
          <p:cNvPicPr>
            <a:picLocks noChangeAspect="1"/>
          </p:cNvPicPr>
          <p:nvPr/>
        </p:nvPicPr>
        <p:blipFill>
          <a:blip r:embed="rId4"/>
          <a:stretch>
            <a:fillRect/>
          </a:stretch>
        </p:blipFill>
        <p:spPr>
          <a:xfrm>
            <a:off x="4721010" y="836712"/>
            <a:ext cx="3235365" cy="2203432"/>
          </a:xfrm>
          <a:prstGeom prst="rect">
            <a:avLst/>
          </a:prstGeom>
        </p:spPr>
      </p:pic>
    </p:spTree>
    <p:extLst>
      <p:ext uri="{BB962C8B-B14F-4D97-AF65-F5344CB8AC3E}">
        <p14:creationId xmlns:p14="http://schemas.microsoft.com/office/powerpoint/2010/main" val="1511182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90813E-7D13-471A-B5B2-5EA580603B2D}"/>
              </a:ext>
            </a:extLst>
          </p:cNvPr>
          <p:cNvSpPr txBox="1"/>
          <p:nvPr/>
        </p:nvSpPr>
        <p:spPr>
          <a:xfrm>
            <a:off x="755576" y="1196752"/>
            <a:ext cx="3816424" cy="4031873"/>
          </a:xfrm>
          <a:prstGeom prst="rect">
            <a:avLst/>
          </a:prstGeom>
          <a:noFill/>
        </p:spPr>
        <p:txBody>
          <a:bodyPr wrap="square" rtlCol="0">
            <a:spAutoFit/>
          </a:bodyPr>
          <a:lstStyle/>
          <a:p>
            <a:pPr algn="ctr"/>
            <a:r>
              <a:rPr lang="en-GB" sz="3200" b="1" u="sng" dirty="0">
                <a:latin typeface="Calibri" panose="020F0502020204030204" pitchFamily="34" charset="0"/>
                <a:ea typeface="Calibri" panose="020F0502020204030204" pitchFamily="34" charset="0"/>
                <a:cs typeface="Calibri" panose="020F0502020204030204" pitchFamily="34" charset="0"/>
              </a:rPr>
              <a:t>Rewards</a:t>
            </a:r>
          </a:p>
          <a:p>
            <a:pPr algn="ctr"/>
            <a:endParaRPr lang="en-GB" sz="3200" b="1"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Penguins</a:t>
            </a: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Reward Jar</a:t>
            </a: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House Tokens</a:t>
            </a: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‘Be the Best’ certificate</a:t>
            </a: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Shine stars</a:t>
            </a:r>
          </a:p>
        </p:txBody>
      </p:sp>
      <p:pic>
        <p:nvPicPr>
          <p:cNvPr id="5" name="Picture 4">
            <a:extLst>
              <a:ext uri="{FF2B5EF4-FFF2-40B4-BE49-F238E27FC236}">
                <a16:creationId xmlns:a16="http://schemas.microsoft.com/office/drawing/2014/main" id="{9E18733B-3C1D-4ADD-9580-E23FF926E8F4}"/>
              </a:ext>
            </a:extLst>
          </p:cNvPr>
          <p:cNvPicPr>
            <a:picLocks noChangeAspect="1"/>
          </p:cNvPicPr>
          <p:nvPr/>
        </p:nvPicPr>
        <p:blipFill>
          <a:blip r:embed="rId2"/>
          <a:stretch>
            <a:fillRect/>
          </a:stretch>
        </p:blipFill>
        <p:spPr>
          <a:xfrm>
            <a:off x="4716016" y="1628799"/>
            <a:ext cx="2339543" cy="3384377"/>
          </a:xfrm>
          <a:prstGeom prst="rect">
            <a:avLst/>
          </a:prstGeom>
        </p:spPr>
      </p:pic>
    </p:spTree>
    <p:extLst>
      <p:ext uri="{BB962C8B-B14F-4D97-AF65-F5344CB8AC3E}">
        <p14:creationId xmlns:p14="http://schemas.microsoft.com/office/powerpoint/2010/main" val="2267744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83457"/>
            <a:ext cx="8229600" cy="1231354"/>
          </a:xfrm>
        </p:spPr>
        <p:txBody>
          <a:bodyPr>
            <a:noAutofit/>
          </a:bodyPr>
          <a:lstStyle/>
          <a:p>
            <a:r>
              <a:rPr lang="en-GB" sz="6000" dirty="0">
                <a:latin typeface="Calibri" panose="020F0502020204030204" pitchFamily="34" charset="0"/>
                <a:ea typeface="Calibri" panose="020F0502020204030204" pitchFamily="34" charset="0"/>
                <a:cs typeface="Calibri" panose="020F0502020204030204" pitchFamily="34" charset="0"/>
              </a:rPr>
              <a:t>Phonics</a:t>
            </a:r>
            <a:br>
              <a:rPr lang="en-GB" sz="6000" dirty="0">
                <a:latin typeface="Calibri" panose="020F0502020204030204" pitchFamily="34" charset="0"/>
                <a:ea typeface="Calibri" panose="020F0502020204030204" pitchFamily="34" charset="0"/>
                <a:cs typeface="Calibri" panose="020F0502020204030204" pitchFamily="34" charset="0"/>
              </a:rPr>
            </a:br>
            <a:r>
              <a:rPr lang="en-GB" sz="6000" dirty="0">
                <a:latin typeface="Calibri" panose="020F0502020204030204" pitchFamily="34" charset="0"/>
                <a:ea typeface="Calibri" panose="020F0502020204030204" pitchFamily="34" charset="0"/>
                <a:cs typeface="Calibri" panose="020F0502020204030204" pitchFamily="34" charset="0"/>
              </a:rPr>
              <a:t>Bug Club</a:t>
            </a:r>
            <a:br>
              <a:rPr lang="en-GB" sz="8000" dirty="0">
                <a:latin typeface="Calibri" panose="020F0502020204030204" pitchFamily="34" charset="0"/>
                <a:ea typeface="Calibri" panose="020F0502020204030204" pitchFamily="34" charset="0"/>
                <a:cs typeface="Calibri" panose="020F0502020204030204" pitchFamily="34" charset="0"/>
              </a:rPr>
            </a:br>
            <a:endParaRPr lang="en-GB" sz="8000" dirty="0">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A056321-E109-47AD-888B-15057FA38670}"/>
              </a:ext>
            </a:extLst>
          </p:cNvPr>
          <p:cNvPicPr>
            <a:picLocks noChangeAspect="1"/>
          </p:cNvPicPr>
          <p:nvPr/>
        </p:nvPicPr>
        <p:blipFill>
          <a:blip r:embed="rId2"/>
          <a:stretch>
            <a:fillRect/>
          </a:stretch>
        </p:blipFill>
        <p:spPr>
          <a:xfrm>
            <a:off x="683568" y="620688"/>
            <a:ext cx="1619250" cy="1504950"/>
          </a:xfrm>
          <a:prstGeom prst="rect">
            <a:avLst/>
          </a:prstGeom>
        </p:spPr>
      </p:pic>
      <p:sp>
        <p:nvSpPr>
          <p:cNvPr id="5" name="TextBox 4">
            <a:extLst>
              <a:ext uri="{FF2B5EF4-FFF2-40B4-BE49-F238E27FC236}">
                <a16:creationId xmlns:a16="http://schemas.microsoft.com/office/drawing/2014/main" id="{53A6A181-0AFA-4B4D-93B8-0CC0D3697752}"/>
              </a:ext>
            </a:extLst>
          </p:cNvPr>
          <p:cNvSpPr txBox="1"/>
          <p:nvPr/>
        </p:nvSpPr>
        <p:spPr>
          <a:xfrm>
            <a:off x="1331640" y="2614811"/>
            <a:ext cx="6480720" cy="3231654"/>
          </a:xfrm>
          <a:prstGeom prst="rect">
            <a:avLst/>
          </a:prstGeom>
          <a:noFill/>
        </p:spPr>
        <p:txBody>
          <a:bodyPr wrap="square" rtlCol="0">
            <a:spAutoFit/>
          </a:bodyPr>
          <a:lstStyle/>
          <a:p>
            <a:pPr algn="ctr"/>
            <a:r>
              <a:rPr lang="en-GB" sz="3600" b="1" dirty="0">
                <a:latin typeface="Calibri" panose="020F0502020204030204" pitchFamily="34" charset="0"/>
                <a:ea typeface="Calibri" panose="020F0502020204030204" pitchFamily="34" charset="0"/>
                <a:cs typeface="Calibri" panose="020F0502020204030204" pitchFamily="34" charset="0"/>
              </a:rPr>
              <a:t>Lesson Structure</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Recap previous sounds</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Focus sound</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Reading</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Spelling</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Writing (incl. letter formation)</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Sentence dictation</a:t>
            </a:r>
          </a:p>
        </p:txBody>
      </p:sp>
    </p:spTree>
    <p:extLst>
      <p:ext uri="{BB962C8B-B14F-4D97-AF65-F5344CB8AC3E}">
        <p14:creationId xmlns:p14="http://schemas.microsoft.com/office/powerpoint/2010/main" val="3351517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620688"/>
            <a:ext cx="7776864" cy="5472607"/>
          </a:xfrm>
        </p:spPr>
        <p:txBody>
          <a:bodyPr>
            <a:noAutofit/>
          </a:bodyPr>
          <a:lstStyle/>
          <a:p>
            <a:pPr>
              <a:lnSpc>
                <a:spcPct val="115000"/>
              </a:lnSpc>
              <a:spcAft>
                <a:spcPts val="800"/>
              </a:spcAft>
            </a:pPr>
            <a:br>
              <a:rPr lang="en-GB" sz="1800" kern="100" dirty="0">
                <a:effectLst/>
                <a:latin typeface="Aptos"/>
                <a:ea typeface="Aptos"/>
                <a:cs typeface="Times New Roman" panose="02020603050405020304" pitchFamily="18" charset="0"/>
              </a:rPr>
            </a:br>
            <a:br>
              <a:rPr lang="en-GB" sz="1800" kern="100" dirty="0">
                <a:effectLst/>
                <a:latin typeface="Aptos"/>
                <a:ea typeface="Aptos"/>
                <a:cs typeface="Times New Roman" panose="02020603050405020304" pitchFamily="18" charset="0"/>
              </a:rPr>
            </a:br>
            <a:br>
              <a:rPr lang="en-GB" sz="1800" kern="100" dirty="0">
                <a:effectLst/>
                <a:latin typeface="Aptos"/>
                <a:ea typeface="Aptos"/>
                <a:cs typeface="Times New Roman" panose="02020603050405020304" pitchFamily="18" charset="0"/>
              </a:rPr>
            </a:br>
            <a:br>
              <a:rPr lang="en-GB" sz="1800" kern="100" dirty="0">
                <a:effectLst/>
                <a:latin typeface="Aptos"/>
                <a:ea typeface="Aptos"/>
                <a:cs typeface="Times New Roman" panose="02020603050405020304" pitchFamily="18" charset="0"/>
              </a:rPr>
            </a:br>
            <a:br>
              <a:rPr lang="en-GB" sz="1800" kern="100" dirty="0">
                <a:effectLst/>
                <a:latin typeface="Aptos"/>
                <a:ea typeface="Aptos"/>
                <a:cs typeface="Times New Roman" panose="02020603050405020304" pitchFamily="18" charset="0"/>
              </a:rPr>
            </a:br>
            <a:r>
              <a:rPr lang="en-GB" sz="1800" b="1" u="sng" kern="100" dirty="0">
                <a:effectLst/>
                <a:latin typeface="Arial" panose="020B0604020202020204" pitchFamily="34" charset="0"/>
                <a:ea typeface="Aptos"/>
                <a:cs typeface="Arial" panose="020B0604020202020204" pitchFamily="34" charset="0"/>
              </a:rPr>
              <a:t>Reading</a:t>
            </a:r>
            <a:br>
              <a:rPr lang="en-GB" sz="1800" b="1" u="sng" kern="100" dirty="0">
                <a:effectLst/>
                <a:latin typeface="Arial" panose="020B0604020202020204" pitchFamily="34" charset="0"/>
                <a:ea typeface="Aptos"/>
                <a:cs typeface="Arial" panose="020B0604020202020204" pitchFamily="34" charset="0"/>
              </a:rPr>
            </a:b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We teach reading in a variety of ways:</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Integrated into the curriculum</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Paired reading – this develops fluency and children can support each other</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In our English lessons we will be Investigating books deeply. </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‘Deepening the moment’ with our reading skills by using  VIPERS – increasing comprehension as well as fluency.</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Work on comprehension at home. Stop reading at various points and ask questions and also encourage reading with expression. </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When we read 1-2-1 at schoo</a:t>
            </a:r>
            <a:r>
              <a:rPr lang="en-GB" sz="1800" kern="100" dirty="0">
                <a:latin typeface="Calibri" panose="020F0502020204030204" pitchFamily="34" charset="0"/>
                <a:ea typeface="Calibri" panose="020F0502020204030204" pitchFamily="34" charset="0"/>
                <a:cs typeface="Calibri" panose="020F0502020204030204" pitchFamily="34" charset="0"/>
              </a:rPr>
              <a:t>l </a:t>
            </a:r>
            <a:r>
              <a:rPr lang="en-GB" sz="1800" kern="100" dirty="0">
                <a:effectLst/>
                <a:latin typeface="Calibri" panose="020F0502020204030204" pitchFamily="34" charset="0"/>
                <a:ea typeface="Calibri" panose="020F0502020204030204" pitchFamily="34" charset="0"/>
                <a:cs typeface="Calibri" panose="020F0502020204030204" pitchFamily="34" charset="0"/>
              </a:rPr>
              <a:t>we will be looking for these skills</a:t>
            </a:r>
            <a:r>
              <a:rPr lang="en-GB" sz="1800" kern="100" dirty="0">
                <a:latin typeface="Calibri" panose="020F0502020204030204" pitchFamily="34" charset="0"/>
                <a:ea typeface="Calibri" panose="020F0502020204030204" pitchFamily="34" charset="0"/>
                <a:cs typeface="Calibri" panose="020F0502020204030204" pitchFamily="34" charset="0"/>
              </a:rPr>
              <a:t> and seeing if children can a</a:t>
            </a:r>
            <a:r>
              <a:rPr lang="en-GB" sz="1800" kern="100" dirty="0">
                <a:effectLst/>
                <a:latin typeface="Calibri" panose="020F0502020204030204" pitchFamily="34" charset="0"/>
                <a:ea typeface="Calibri" panose="020F0502020204030204" pitchFamily="34" charset="0"/>
                <a:cs typeface="Calibri" panose="020F0502020204030204" pitchFamily="34" charset="0"/>
              </a:rPr>
              <a:t>pply their phonics knowledge, show great comprehension, expression and fluency.</a:t>
            </a:r>
            <a:br>
              <a:rPr lang="en-GB" sz="1800" kern="100" dirty="0">
                <a:effectLst/>
                <a:latin typeface="Arial" panose="020B0604020202020204" pitchFamily="34" charset="0"/>
                <a:ea typeface="Aptos"/>
                <a:cs typeface="Arial" panose="020B0604020202020204" pitchFamily="34" charset="0"/>
              </a:rPr>
            </a:br>
            <a:endParaRPr lang="en-GB" sz="8000"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2586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35696" y="764704"/>
            <a:ext cx="5112568"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1616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There&amp;#39;s No App Like Your Lap | Pacific Northern Acade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753230"/>
            <a:ext cx="3005349" cy="42484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27584" y="548680"/>
            <a:ext cx="7992888" cy="3416320"/>
          </a:xfrm>
          <a:prstGeom prst="rect">
            <a:avLst/>
          </a:prstGeom>
        </p:spPr>
        <p:txBody>
          <a:bodyPr wrap="square">
            <a:spAutoFit/>
          </a:bodyPr>
          <a:lstStyle/>
          <a:p>
            <a:r>
              <a:rPr lang="en-GB" sz="3600" dirty="0">
                <a:latin typeface="SassoonPrimaryInfant" pitchFamily="2" charset="0"/>
              </a:rPr>
              <a:t>It is crucial for children to develop a</a:t>
            </a:r>
            <a:r>
              <a:rPr lang="en-GB" sz="3600" b="1" dirty="0">
                <a:latin typeface="SassoonPrimaryInfant" pitchFamily="2" charset="0"/>
              </a:rPr>
              <a:t> </a:t>
            </a:r>
          </a:p>
          <a:p>
            <a:r>
              <a:rPr lang="en-GB" sz="3600" b="1" dirty="0">
                <a:latin typeface="SassoonPrimaryInfant" pitchFamily="2" charset="0"/>
              </a:rPr>
              <a:t>life-long love of reading</a:t>
            </a:r>
            <a:r>
              <a:rPr lang="en-GB" sz="3600" dirty="0">
                <a:latin typeface="SassoonPrimaryInfant" pitchFamily="2" charset="0"/>
              </a:rPr>
              <a:t>. </a:t>
            </a:r>
          </a:p>
          <a:p>
            <a:r>
              <a:rPr lang="en-GB" sz="3600" dirty="0">
                <a:latin typeface="SassoonPrimaryInfant" pitchFamily="2" charset="0"/>
              </a:rPr>
              <a:t>It starts with you…. </a:t>
            </a:r>
          </a:p>
          <a:p>
            <a:endParaRPr lang="en-GB" sz="3600" dirty="0">
              <a:latin typeface="SassoonPrimaryInfant" pitchFamily="2" charset="0"/>
            </a:endParaRPr>
          </a:p>
          <a:p>
            <a:r>
              <a:rPr lang="en-GB" sz="3600" dirty="0">
                <a:latin typeface="SassoonPrimaryInfant" pitchFamily="2" charset="0"/>
              </a:rPr>
              <a:t>… </a:t>
            </a:r>
            <a:r>
              <a:rPr lang="en-GB" sz="3600" dirty="0">
                <a:latin typeface="Calibri" panose="020F0502020204030204" pitchFamily="34" charset="0"/>
                <a:ea typeface="Calibri" panose="020F0502020204030204" pitchFamily="34" charset="0"/>
                <a:cs typeface="Calibri" panose="020F0502020204030204" pitchFamily="34" charset="0"/>
              </a:rPr>
              <a:t>and</a:t>
            </a:r>
            <a:r>
              <a:rPr lang="en-GB" sz="3600" dirty="0">
                <a:latin typeface="SassoonPrimaryInfant" pitchFamily="2" charset="0"/>
              </a:rPr>
              <a:t> please let it </a:t>
            </a:r>
          </a:p>
          <a:p>
            <a:r>
              <a:rPr lang="en-GB" sz="3600" dirty="0">
                <a:latin typeface="SassoonPrimaryInfant" pitchFamily="2" charset="0"/>
              </a:rPr>
              <a:t>continue with you.</a:t>
            </a:r>
          </a:p>
        </p:txBody>
      </p:sp>
      <p:sp>
        <p:nvSpPr>
          <p:cNvPr id="2" name="Rectangle 1"/>
          <p:cNvSpPr/>
          <p:nvPr/>
        </p:nvSpPr>
        <p:spPr>
          <a:xfrm>
            <a:off x="722235" y="4725144"/>
            <a:ext cx="4353820" cy="1323439"/>
          </a:xfrm>
          <a:prstGeom prst="rect">
            <a:avLst/>
          </a:prstGeom>
        </p:spPr>
        <p:txBody>
          <a:bodyPr wrap="square">
            <a:spAutoFit/>
          </a:bodyPr>
          <a:lstStyle/>
          <a:p>
            <a:r>
              <a:rPr lang="en-GB" sz="2000" dirty="0">
                <a:solidFill>
                  <a:prstClr val="black"/>
                </a:solidFill>
                <a:latin typeface="Calibri" panose="020F0502020204030204" pitchFamily="34" charset="0"/>
                <a:ea typeface="Calibri" panose="020F0502020204030204" pitchFamily="34" charset="0"/>
                <a:cs typeface="Calibri" panose="020F0502020204030204" pitchFamily="34" charset="0"/>
              </a:rPr>
              <a:t>It is such an essential part of their development as a reader and you play a crucial role in nurturing their love of reading.</a:t>
            </a:r>
            <a:endParaRPr lang="en-GB"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04450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764704"/>
            <a:ext cx="7931224" cy="5472608"/>
          </a:xfrm>
        </p:spPr>
        <p:txBody>
          <a:bodyPr>
            <a:normAutofit fontScale="90000"/>
          </a:bodyPr>
          <a:lstStyle/>
          <a:p>
            <a:pPr algn="l"/>
            <a:r>
              <a:rPr lang="en-GB" sz="3600" dirty="0">
                <a:latin typeface="Calibri" panose="020F0502020204030204" pitchFamily="34" charset="0"/>
                <a:ea typeface="Calibri" panose="020F0502020204030204" pitchFamily="34" charset="0"/>
                <a:cs typeface="Calibri" panose="020F0502020204030204" pitchFamily="34" charset="0"/>
              </a:rPr>
              <a:t>At St Christopher’s we understand how important reading to an adult is. Our whole school expectation is that children read to an adult six times a week (every day and once over the weekend).</a:t>
            </a:r>
            <a:br>
              <a:rPr lang="en-GB" sz="3600" dirty="0">
                <a:latin typeface="Calibri" panose="020F0502020204030204" pitchFamily="34" charset="0"/>
                <a:ea typeface="Calibri" panose="020F0502020204030204" pitchFamily="34" charset="0"/>
                <a:cs typeface="Calibri" panose="020F0502020204030204" pitchFamily="34" charset="0"/>
              </a:rPr>
            </a:br>
            <a:r>
              <a:rPr lang="en-GB" sz="3600" dirty="0">
                <a:latin typeface="Calibri" panose="020F0502020204030204" pitchFamily="34" charset="0"/>
                <a:ea typeface="Calibri" panose="020F0502020204030204" pitchFamily="34" charset="0"/>
                <a:cs typeface="Calibri" panose="020F0502020204030204" pitchFamily="34" charset="0"/>
              </a:rPr>
              <a:t> </a:t>
            </a:r>
            <a:br>
              <a:rPr lang="en-GB" sz="3600" dirty="0">
                <a:latin typeface="Calibri" panose="020F0502020204030204" pitchFamily="34" charset="0"/>
                <a:ea typeface="Calibri" panose="020F0502020204030204" pitchFamily="34" charset="0"/>
                <a:cs typeface="Calibri" panose="020F0502020204030204" pitchFamily="34" charset="0"/>
              </a:rPr>
            </a:br>
            <a:r>
              <a:rPr lang="en-GB" sz="3600" dirty="0">
                <a:latin typeface="Calibri" panose="020F0502020204030204" pitchFamily="34" charset="0"/>
                <a:ea typeface="Calibri" panose="020F0502020204030204" pitchFamily="34" charset="0"/>
                <a:cs typeface="Calibri" panose="020F0502020204030204" pitchFamily="34" charset="0"/>
              </a:rPr>
              <a:t>This needs to be noted in your child’s reading record. Comments on how your child read, if they enjoyed the book or any challenges are very helpful. </a:t>
            </a:r>
          </a:p>
        </p:txBody>
      </p:sp>
    </p:spTree>
    <p:extLst>
      <p:ext uri="{BB962C8B-B14F-4D97-AF65-F5344CB8AC3E}">
        <p14:creationId xmlns:p14="http://schemas.microsoft.com/office/powerpoint/2010/main" val="24656303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99592" y="1052736"/>
            <a:ext cx="7344816" cy="4392488"/>
          </a:xfrm>
        </p:spPr>
        <p:txBody>
          <a:bodyPr>
            <a:normAutofit/>
          </a:bodyPr>
          <a:lstStyle/>
          <a:p>
            <a:pPr algn="just"/>
            <a:r>
              <a:rPr lang="en-GB" dirty="0">
                <a:latin typeface="Calibri" panose="020F0502020204030204" pitchFamily="34" charset="0"/>
                <a:ea typeface="Calibri" panose="020F0502020204030204" pitchFamily="34" charset="0"/>
                <a:cs typeface="Calibri" panose="020F0502020204030204" pitchFamily="34" charset="0"/>
              </a:rPr>
              <a:t>Please ensure your child’s book is in school everyday.</a:t>
            </a:r>
          </a:p>
          <a:p>
            <a:pPr algn="just"/>
            <a:r>
              <a:rPr lang="en-GB" dirty="0">
                <a:latin typeface="Calibri" panose="020F0502020204030204" pitchFamily="34" charset="0"/>
                <a:ea typeface="Calibri" panose="020F0502020204030204" pitchFamily="34" charset="0"/>
                <a:cs typeface="Calibri" panose="020F0502020204030204" pitchFamily="34" charset="0"/>
              </a:rPr>
              <a:t>Banded reading books will be changed once a week to give enough time to read and re-read, discuss, explore and develop expression. </a:t>
            </a:r>
          </a:p>
          <a:p>
            <a:pPr algn="just"/>
            <a:r>
              <a:rPr lang="en-GB" dirty="0">
                <a:latin typeface="Calibri" panose="020F0502020204030204" pitchFamily="34" charset="0"/>
                <a:ea typeface="Calibri" panose="020F0502020204030204" pitchFamily="34" charset="0"/>
                <a:cs typeface="Calibri" panose="020F0502020204030204" pitchFamily="34" charset="0"/>
              </a:rPr>
              <a:t>We will listen to children read at least once a week and reading will also be part of our Phonics and English lessons as well as integrated throughout our curriculum.</a:t>
            </a:r>
          </a:p>
        </p:txBody>
      </p:sp>
    </p:spTree>
    <p:extLst>
      <p:ext uri="{BB962C8B-B14F-4D97-AF65-F5344CB8AC3E}">
        <p14:creationId xmlns:p14="http://schemas.microsoft.com/office/powerpoint/2010/main" val="600105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479638" y="2220267"/>
            <a:ext cx="184730" cy="923330"/>
          </a:xfrm>
          <a:prstGeom prst="rect">
            <a:avLst/>
          </a:prstGeom>
          <a:noFill/>
        </p:spPr>
        <p:txBody>
          <a:bodyPr wrap="none" lIns="91440" tIns="45720" rIns="91440" bIns="45720">
            <a:spAutoFit/>
          </a:bodyPr>
          <a:lstStyle/>
          <a:p>
            <a:pPr algn="ct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TextBox 9"/>
          <p:cNvSpPr txBox="1"/>
          <p:nvPr/>
        </p:nvSpPr>
        <p:spPr>
          <a:xfrm>
            <a:off x="1398559" y="1874728"/>
            <a:ext cx="6346881" cy="3108543"/>
          </a:xfrm>
          <a:prstGeom prst="rect">
            <a:avLst/>
          </a:prstGeom>
          <a:noFill/>
        </p:spPr>
        <p:txBody>
          <a:bodyPr wrap="square" rtlCol="0">
            <a:spAutoFit/>
          </a:bodyPr>
          <a:lstStyle/>
          <a:p>
            <a:pPr algn="ctr"/>
            <a:r>
              <a:rPr lang="en-GB" sz="2800" u="sng" dirty="0">
                <a:latin typeface="Arial" panose="020B0604020202020204" pitchFamily="34" charset="0"/>
                <a:ea typeface="Calibri" panose="020F0502020204030204" pitchFamily="34" charset="0"/>
                <a:cs typeface="Arial" panose="020B0604020202020204" pitchFamily="34" charset="0"/>
              </a:rPr>
              <a:t>Literacy</a:t>
            </a:r>
          </a:p>
          <a:p>
            <a:pPr marL="342900" indent="-342900" algn="ctr">
              <a:buFont typeface="Arial" panose="020B0604020202020204" pitchFamily="34" charset="0"/>
              <a:buChar char="•"/>
            </a:pPr>
            <a:endParaRPr lang="en-GB" sz="2400" dirty="0"/>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Engaging high-quality texts</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Experience days – used to intrigue children</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Exploring language and vocabulary</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Developing sentence structure</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Exploring grammar and developing spelling</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Purposeful writing outcomes</a:t>
            </a:r>
          </a:p>
          <a:p>
            <a:pPr marL="342900" indent="-342900" algn="ctr">
              <a:buFont typeface="Arial" panose="020B0604020202020204" pitchFamily="34" charset="0"/>
              <a:buChar char="•"/>
            </a:pPr>
            <a:endParaRPr lang="en-GB" sz="2400" dirty="0"/>
          </a:p>
        </p:txBody>
      </p:sp>
      <p:pic>
        <p:nvPicPr>
          <p:cNvPr id="4" name="Picture 3">
            <a:extLst>
              <a:ext uri="{FF2B5EF4-FFF2-40B4-BE49-F238E27FC236}">
                <a16:creationId xmlns:a16="http://schemas.microsoft.com/office/drawing/2014/main" id="{2CC594AF-8FC0-48B6-8A23-1B90EC481B49}"/>
              </a:ext>
            </a:extLst>
          </p:cNvPr>
          <p:cNvPicPr>
            <a:picLocks noChangeAspect="1"/>
          </p:cNvPicPr>
          <p:nvPr/>
        </p:nvPicPr>
        <p:blipFill>
          <a:blip r:embed="rId2"/>
          <a:stretch>
            <a:fillRect/>
          </a:stretch>
        </p:blipFill>
        <p:spPr>
          <a:xfrm>
            <a:off x="745050" y="617757"/>
            <a:ext cx="1386960" cy="1524132"/>
          </a:xfrm>
          <a:prstGeom prst="rect">
            <a:avLst/>
          </a:prstGeom>
        </p:spPr>
      </p:pic>
      <p:pic>
        <p:nvPicPr>
          <p:cNvPr id="9" name="Picture 8">
            <a:extLst>
              <a:ext uri="{FF2B5EF4-FFF2-40B4-BE49-F238E27FC236}">
                <a16:creationId xmlns:a16="http://schemas.microsoft.com/office/drawing/2014/main" id="{127A1983-2CAD-4D75-942F-40C9DA84242B}"/>
              </a:ext>
            </a:extLst>
          </p:cNvPr>
          <p:cNvPicPr>
            <a:picLocks noChangeAspect="1"/>
          </p:cNvPicPr>
          <p:nvPr/>
        </p:nvPicPr>
        <p:blipFill>
          <a:blip r:embed="rId3"/>
          <a:stretch>
            <a:fillRect/>
          </a:stretch>
        </p:blipFill>
        <p:spPr>
          <a:xfrm>
            <a:off x="6675903" y="570595"/>
            <a:ext cx="1723046" cy="2440395"/>
          </a:xfrm>
          <a:prstGeom prst="rect">
            <a:avLst/>
          </a:prstGeom>
        </p:spPr>
      </p:pic>
      <p:pic>
        <p:nvPicPr>
          <p:cNvPr id="14" name="Picture 13">
            <a:extLst>
              <a:ext uri="{FF2B5EF4-FFF2-40B4-BE49-F238E27FC236}">
                <a16:creationId xmlns:a16="http://schemas.microsoft.com/office/drawing/2014/main" id="{5AFBE581-0A2E-48DF-8560-C14AE0133377}"/>
              </a:ext>
            </a:extLst>
          </p:cNvPr>
          <p:cNvPicPr>
            <a:picLocks noChangeAspect="1"/>
          </p:cNvPicPr>
          <p:nvPr/>
        </p:nvPicPr>
        <p:blipFill>
          <a:blip r:embed="rId4"/>
          <a:stretch>
            <a:fillRect/>
          </a:stretch>
        </p:blipFill>
        <p:spPr>
          <a:xfrm>
            <a:off x="717615" y="4653137"/>
            <a:ext cx="1435929" cy="1588496"/>
          </a:xfrm>
          <a:prstGeom prst="rect">
            <a:avLst/>
          </a:prstGeom>
        </p:spPr>
      </p:pic>
      <p:pic>
        <p:nvPicPr>
          <p:cNvPr id="17" name="Picture 16">
            <a:extLst>
              <a:ext uri="{FF2B5EF4-FFF2-40B4-BE49-F238E27FC236}">
                <a16:creationId xmlns:a16="http://schemas.microsoft.com/office/drawing/2014/main" id="{E1BA7FD3-050E-4FB8-A818-406B8854533D}"/>
              </a:ext>
            </a:extLst>
          </p:cNvPr>
          <p:cNvPicPr>
            <a:picLocks noChangeAspect="1"/>
          </p:cNvPicPr>
          <p:nvPr/>
        </p:nvPicPr>
        <p:blipFill>
          <a:blip r:embed="rId5"/>
          <a:stretch>
            <a:fillRect/>
          </a:stretch>
        </p:blipFill>
        <p:spPr>
          <a:xfrm>
            <a:off x="7099576" y="4267961"/>
            <a:ext cx="1326807" cy="1972281"/>
          </a:xfrm>
          <a:prstGeom prst="rect">
            <a:avLst/>
          </a:prstGeom>
        </p:spPr>
      </p:pic>
    </p:spTree>
    <p:extLst>
      <p:ext uri="{BB962C8B-B14F-4D97-AF65-F5344CB8AC3E}">
        <p14:creationId xmlns:p14="http://schemas.microsoft.com/office/powerpoint/2010/main" val="2016276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679302"/>
            <a:ext cx="3754760" cy="6178698"/>
          </a:xfrm>
        </p:spPr>
        <p:txBody>
          <a:bodyPr>
            <a:noAutofit/>
          </a:bodyPr>
          <a:lstStyle/>
          <a:p>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Developing a </a:t>
            </a:r>
            <a:r>
              <a:rPr lang="en-GB" sz="1400" b="1" dirty="0">
                <a:solidFill>
                  <a:schemeClr val="tx1"/>
                </a:solidFill>
                <a:latin typeface="Calibri" panose="020F0502020204030204" pitchFamily="34" charset="0"/>
                <a:ea typeface="Calibri" panose="020F0502020204030204" pitchFamily="34" charset="0"/>
                <a:cs typeface="Calibri" panose="020F0502020204030204" pitchFamily="34" charset="0"/>
              </a:rPr>
              <a:t>strong grounding in number </a:t>
            </a: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is essential so that all children develop the necessary </a:t>
            </a:r>
            <a:r>
              <a:rPr lang="en-GB" sz="1400" b="1" dirty="0">
                <a:solidFill>
                  <a:schemeClr val="tx1"/>
                </a:solidFill>
                <a:latin typeface="Calibri" panose="020F0502020204030204" pitchFamily="34" charset="0"/>
                <a:ea typeface="Calibri" panose="020F0502020204030204" pitchFamily="34" charset="0"/>
                <a:cs typeface="Calibri" panose="020F0502020204030204" pitchFamily="34" charset="0"/>
              </a:rPr>
              <a:t>building blocks </a:t>
            </a: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to excel mathematically. </a:t>
            </a:r>
            <a:b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It is important that children </a:t>
            </a:r>
            <a:r>
              <a:rPr lang="en-GB" sz="1400" b="1" dirty="0">
                <a:solidFill>
                  <a:schemeClr val="tx1"/>
                </a:solidFill>
                <a:latin typeface="Calibri" panose="020F0502020204030204" pitchFamily="34" charset="0"/>
                <a:ea typeface="Calibri" panose="020F0502020204030204" pitchFamily="34" charset="0"/>
                <a:cs typeface="Calibri" panose="020F0502020204030204" pitchFamily="34" charset="0"/>
              </a:rPr>
              <a:t>develop positive attitudes and interests in mathematics</a:t>
            </a: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 look for </a:t>
            </a:r>
            <a:r>
              <a:rPr lang="en-GB" sz="1400" b="1" dirty="0">
                <a:solidFill>
                  <a:schemeClr val="tx1"/>
                </a:solidFill>
                <a:latin typeface="Calibri" panose="020F0502020204030204" pitchFamily="34" charset="0"/>
                <a:ea typeface="Calibri" panose="020F0502020204030204" pitchFamily="34" charset="0"/>
                <a:cs typeface="Calibri" panose="020F0502020204030204" pitchFamily="34" charset="0"/>
              </a:rPr>
              <a:t>patterns and relationships</a:t>
            </a: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 spot </a:t>
            </a:r>
            <a:r>
              <a:rPr lang="en-GB" sz="1400" b="1" dirty="0">
                <a:solidFill>
                  <a:schemeClr val="tx1"/>
                </a:solidFill>
                <a:latin typeface="Calibri" panose="020F0502020204030204" pitchFamily="34" charset="0"/>
                <a:ea typeface="Calibri" panose="020F0502020204030204" pitchFamily="34" charset="0"/>
                <a:cs typeface="Calibri" panose="020F0502020204030204" pitchFamily="34" charset="0"/>
              </a:rPr>
              <a:t>connections, ‘have a go’</a:t>
            </a: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1400" b="1" dirty="0">
                <a:solidFill>
                  <a:schemeClr val="tx1"/>
                </a:solidFill>
                <a:latin typeface="Calibri" panose="020F0502020204030204" pitchFamily="34" charset="0"/>
                <a:ea typeface="Calibri" panose="020F0502020204030204" pitchFamily="34" charset="0"/>
                <a:cs typeface="Calibri" panose="020F0502020204030204" pitchFamily="34" charset="0"/>
              </a:rPr>
              <a:t>talk to adults </a:t>
            </a: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and peers about what they notice and not be afraid to make mistakes.</a:t>
            </a:r>
            <a:b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 </a:t>
            </a:r>
            <a:b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1400" b="1" dirty="0"/>
              <a:t>Times Tables</a:t>
            </a:r>
            <a:br>
              <a:rPr lang="en-GB" sz="800" b="1" dirty="0"/>
            </a:br>
            <a:r>
              <a:rPr lang="en-GB" sz="1400" dirty="0">
                <a:latin typeface="Calibri" panose="020F0502020204030204" pitchFamily="34" charset="0"/>
                <a:ea typeface="Calibri" panose="020F0502020204030204" pitchFamily="34" charset="0"/>
                <a:cs typeface="Calibri" panose="020F0502020204030204" pitchFamily="34" charset="0"/>
              </a:rPr>
              <a:t>Times tables should be practised </a:t>
            </a:r>
            <a:r>
              <a:rPr lang="en-GB" sz="1400" b="1" dirty="0">
                <a:latin typeface="Calibri" panose="020F0502020204030204" pitchFamily="34" charset="0"/>
                <a:ea typeface="Calibri" panose="020F0502020204030204" pitchFamily="34" charset="0"/>
                <a:cs typeface="Calibri" panose="020F0502020204030204" pitchFamily="34" charset="0"/>
              </a:rPr>
              <a:t>every week</a:t>
            </a:r>
            <a:r>
              <a:rPr lang="en-GB" sz="1400" dirty="0">
                <a:latin typeface="Calibri" panose="020F0502020204030204" pitchFamily="34" charset="0"/>
                <a:ea typeface="Calibri" panose="020F0502020204030204" pitchFamily="34" charset="0"/>
                <a:cs typeface="Calibri" panose="020F0502020204030204" pitchFamily="34" charset="0"/>
              </a:rPr>
              <a:t>. The focus tables will be sent home and can also be reinforced using </a:t>
            </a:r>
            <a:r>
              <a:rPr lang="en-GB" sz="1400" b="1" dirty="0">
                <a:latin typeface="Calibri" panose="020F0502020204030204" pitchFamily="34" charset="0"/>
                <a:ea typeface="Calibri" panose="020F0502020204030204" pitchFamily="34" charset="0"/>
                <a:cs typeface="Calibri" panose="020F0502020204030204" pitchFamily="34" charset="0"/>
              </a:rPr>
              <a:t>Times Tables Rock Stars</a:t>
            </a:r>
            <a:r>
              <a:rPr lang="en-GB" sz="1400" dirty="0">
                <a:latin typeface="Calibri" panose="020F0502020204030204" pitchFamily="34" charset="0"/>
                <a:ea typeface="Calibri" panose="020F0502020204030204" pitchFamily="34" charset="0"/>
                <a:cs typeface="Calibri" panose="020F0502020204030204" pitchFamily="34" charset="0"/>
              </a:rPr>
              <a:t>.</a:t>
            </a:r>
            <a:br>
              <a:rPr lang="en-GB" sz="1400" dirty="0">
                <a:latin typeface="Calibri" panose="020F0502020204030204" pitchFamily="34" charset="0"/>
                <a:ea typeface="Calibri" panose="020F0502020204030204" pitchFamily="34" charset="0"/>
                <a:cs typeface="Calibri" panose="020F0502020204030204" pitchFamily="34" charset="0"/>
              </a:rPr>
            </a:br>
            <a:r>
              <a:rPr lang="en-GB" sz="1400" b="1" dirty="0">
                <a:latin typeface="Calibri" panose="020F0502020204030204" pitchFamily="34" charset="0"/>
                <a:ea typeface="Calibri" panose="020F0502020204030204" pitchFamily="34" charset="0"/>
                <a:cs typeface="Calibri" panose="020F0502020204030204" pitchFamily="34" charset="0"/>
              </a:rPr>
              <a:t>Year 2:</a:t>
            </a:r>
            <a:r>
              <a:rPr lang="en-GB" sz="1400" dirty="0">
                <a:latin typeface="Calibri" panose="020F0502020204030204" pitchFamily="34" charset="0"/>
                <a:ea typeface="Calibri" panose="020F0502020204030204" pitchFamily="34" charset="0"/>
                <a:cs typeface="Calibri" panose="020F0502020204030204" pitchFamily="34" charset="0"/>
              </a:rPr>
              <a:t> Secure with </a:t>
            </a:r>
            <a:r>
              <a:rPr lang="en-GB" sz="1400" b="1" dirty="0">
                <a:latin typeface="Calibri" panose="020F0502020204030204" pitchFamily="34" charset="0"/>
                <a:ea typeface="Calibri" panose="020F0502020204030204" pitchFamily="34" charset="0"/>
                <a:cs typeface="Calibri" panose="020F0502020204030204" pitchFamily="34" charset="0"/>
              </a:rPr>
              <a:t>2, 5 and 10 times tables</a:t>
            </a:r>
            <a:br>
              <a:rPr lang="en-GB" sz="1400" dirty="0">
                <a:latin typeface="Calibri" panose="020F0502020204030204" pitchFamily="34" charset="0"/>
                <a:ea typeface="Calibri" panose="020F0502020204030204" pitchFamily="34" charset="0"/>
                <a:cs typeface="Calibri" panose="020F0502020204030204" pitchFamily="34" charset="0"/>
              </a:rPr>
            </a:br>
            <a:r>
              <a:rPr lang="en-GB" sz="1400" b="1" dirty="0">
                <a:latin typeface="Calibri" panose="020F0502020204030204" pitchFamily="34" charset="0"/>
                <a:ea typeface="Calibri" panose="020F0502020204030204" pitchFamily="34" charset="0"/>
                <a:cs typeface="Calibri" panose="020F0502020204030204" pitchFamily="34" charset="0"/>
              </a:rPr>
              <a:t>Year 3:</a:t>
            </a:r>
            <a:r>
              <a:rPr lang="en-GB" sz="1400" dirty="0">
                <a:latin typeface="Calibri" panose="020F0502020204030204" pitchFamily="34" charset="0"/>
                <a:ea typeface="Calibri" panose="020F0502020204030204" pitchFamily="34" charset="0"/>
                <a:cs typeface="Calibri" panose="020F0502020204030204" pitchFamily="34" charset="0"/>
              </a:rPr>
              <a:t> Build on these with </a:t>
            </a:r>
            <a:r>
              <a:rPr lang="en-GB" sz="1400" b="1" dirty="0">
                <a:latin typeface="Calibri" panose="020F0502020204030204" pitchFamily="34" charset="0"/>
                <a:ea typeface="Calibri" panose="020F0502020204030204" pitchFamily="34" charset="0"/>
                <a:cs typeface="Calibri" panose="020F0502020204030204" pitchFamily="34" charset="0"/>
              </a:rPr>
              <a:t>3, 4, 6 and 8 times tables</a:t>
            </a:r>
            <a:br>
              <a:rPr lang="en-GB" sz="1400" dirty="0">
                <a:latin typeface="Calibri" panose="020F0502020204030204" pitchFamily="34" charset="0"/>
                <a:ea typeface="Calibri" panose="020F0502020204030204" pitchFamily="34" charset="0"/>
                <a:cs typeface="Calibri" panose="020F0502020204030204" pitchFamily="34" charset="0"/>
              </a:rPr>
            </a:br>
            <a:r>
              <a:rPr lang="en-GB" sz="1400" b="1" dirty="0">
                <a:latin typeface="Calibri" panose="020F0502020204030204" pitchFamily="34" charset="0"/>
                <a:ea typeface="Calibri" panose="020F0502020204030204" pitchFamily="34" charset="0"/>
                <a:cs typeface="Calibri" panose="020F0502020204030204" pitchFamily="34" charset="0"/>
              </a:rPr>
              <a:t>By the end of Year 4:</a:t>
            </a:r>
            <a:r>
              <a:rPr lang="en-GB" sz="1400" dirty="0">
                <a:latin typeface="Calibri" panose="020F0502020204030204" pitchFamily="34" charset="0"/>
                <a:ea typeface="Calibri" panose="020F0502020204030204" pitchFamily="34" charset="0"/>
                <a:cs typeface="Calibri" panose="020F0502020204030204" pitchFamily="34" charset="0"/>
              </a:rPr>
              <a:t> Children will take the </a:t>
            </a:r>
            <a:r>
              <a:rPr lang="en-GB" sz="1400" b="1" dirty="0">
                <a:latin typeface="Calibri" panose="020F0502020204030204" pitchFamily="34" charset="0"/>
                <a:ea typeface="Calibri" panose="020F0502020204030204" pitchFamily="34" charset="0"/>
                <a:cs typeface="Calibri" panose="020F0502020204030204" pitchFamily="34" charset="0"/>
              </a:rPr>
              <a:t>national Multiplication Tables Check</a:t>
            </a:r>
            <a:br>
              <a:rPr lang="en-GB" sz="1400" dirty="0">
                <a:latin typeface="Calibri" panose="020F0502020204030204" pitchFamily="34" charset="0"/>
                <a:ea typeface="Calibri" panose="020F0502020204030204" pitchFamily="34" charset="0"/>
                <a:cs typeface="Calibri" panose="020F0502020204030204" pitchFamily="34" charset="0"/>
              </a:rPr>
            </a:br>
            <a:r>
              <a:rPr lang="en-GB" sz="1400" dirty="0">
                <a:latin typeface="Calibri" panose="020F0502020204030204" pitchFamily="34" charset="0"/>
                <a:ea typeface="Calibri" panose="020F0502020204030204" pitchFamily="34" charset="0"/>
                <a:cs typeface="Calibri" panose="020F0502020204030204" pitchFamily="34" charset="0"/>
              </a:rPr>
              <a:t>Knowing times tables confidently supports many other areas of maths, including </a:t>
            </a:r>
            <a:r>
              <a:rPr lang="en-GB" sz="1400" b="1" dirty="0">
                <a:latin typeface="Calibri" panose="020F0502020204030204" pitchFamily="34" charset="0"/>
                <a:ea typeface="Calibri" panose="020F0502020204030204" pitchFamily="34" charset="0"/>
                <a:cs typeface="Calibri" panose="020F0502020204030204" pitchFamily="34" charset="0"/>
              </a:rPr>
              <a:t>division, fractions and problem-solving</a:t>
            </a:r>
            <a:r>
              <a:rPr lang="en-GB" sz="1400" dirty="0">
                <a:latin typeface="Calibri" panose="020F0502020204030204" pitchFamily="34" charset="0"/>
                <a:ea typeface="Calibri" panose="020F0502020204030204" pitchFamily="34" charset="0"/>
                <a:cs typeface="Calibri" panose="020F0502020204030204" pitchFamily="34" charset="0"/>
              </a:rPr>
              <a:t>.</a:t>
            </a:r>
            <a:br>
              <a:rPr lang="en-GB" sz="1400" dirty="0">
                <a:latin typeface="Calibri" panose="020F0502020204030204" pitchFamily="34" charset="0"/>
                <a:ea typeface="Calibri" panose="020F0502020204030204" pitchFamily="34" charset="0"/>
                <a:cs typeface="Calibri" panose="020F0502020204030204" pitchFamily="34" charset="0"/>
              </a:rPr>
            </a:br>
            <a:b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b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5745DAED-4782-4A88-97B0-DBD79E09B558}"/>
              </a:ext>
            </a:extLst>
          </p:cNvPr>
          <p:cNvSpPr txBox="1"/>
          <p:nvPr/>
        </p:nvSpPr>
        <p:spPr>
          <a:xfrm>
            <a:off x="4860032" y="1079025"/>
            <a:ext cx="3096343" cy="707886"/>
          </a:xfrm>
          <a:prstGeom prst="rect">
            <a:avLst/>
          </a:prstGeom>
          <a:noFill/>
        </p:spPr>
        <p:txBody>
          <a:bodyPr wrap="square" rtlCol="0">
            <a:spAutoFit/>
          </a:bodyPr>
          <a:lstStyle/>
          <a:p>
            <a:pPr algn="ctr"/>
            <a:r>
              <a:rPr lang="en-GB" sz="4000" dirty="0">
                <a:solidFill>
                  <a:srgbClr val="7030A0"/>
                </a:solidFill>
                <a:latin typeface="Arial" panose="020B0604020202020204" pitchFamily="34" charset="0"/>
                <a:cs typeface="Arial" panose="020B0604020202020204" pitchFamily="34" charset="0"/>
              </a:rPr>
              <a:t>Maths</a:t>
            </a:r>
          </a:p>
        </p:txBody>
      </p:sp>
      <p:pic>
        <p:nvPicPr>
          <p:cNvPr id="6" name="Picture 5">
            <a:extLst>
              <a:ext uri="{FF2B5EF4-FFF2-40B4-BE49-F238E27FC236}">
                <a16:creationId xmlns:a16="http://schemas.microsoft.com/office/drawing/2014/main" id="{D62ECC6B-18FB-4B4E-B3A1-633FD38614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5366040" y="2036786"/>
            <a:ext cx="2084325" cy="1563244"/>
          </a:xfrm>
          <a:prstGeom prst="rect">
            <a:avLst/>
          </a:prstGeom>
        </p:spPr>
      </p:pic>
      <p:pic>
        <p:nvPicPr>
          <p:cNvPr id="9" name="Picture 8">
            <a:extLst>
              <a:ext uri="{FF2B5EF4-FFF2-40B4-BE49-F238E27FC236}">
                <a16:creationId xmlns:a16="http://schemas.microsoft.com/office/drawing/2014/main" id="{CC523C9D-E4A3-450E-9701-CED90B2B6B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376476" y="4286472"/>
            <a:ext cx="2092313" cy="1569235"/>
          </a:xfrm>
          <a:prstGeom prst="rect">
            <a:avLst/>
          </a:prstGeom>
        </p:spPr>
      </p:pic>
    </p:spTree>
    <p:extLst>
      <p:ext uri="{BB962C8B-B14F-4D97-AF65-F5344CB8AC3E}">
        <p14:creationId xmlns:p14="http://schemas.microsoft.com/office/powerpoint/2010/main" val="2490163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317183"/>
            <a:ext cx="3672408" cy="4824536"/>
          </a:xfrm>
        </p:spPr>
        <p:txBody>
          <a:bodyPr>
            <a:normAutofit fontScale="90000"/>
          </a:bodyPr>
          <a:lstStyle/>
          <a:p>
            <a:r>
              <a:rPr lang="en-GB" sz="3600" b="1" u="sng" dirty="0">
                <a:solidFill>
                  <a:schemeClr val="tx1"/>
                </a:solidFill>
                <a:latin typeface="Arial" panose="020B0604020202020204" pitchFamily="34" charset="0"/>
                <a:ea typeface="Calibri" panose="020F0502020204030204" pitchFamily="34" charset="0"/>
                <a:cs typeface="Arial" panose="020B0604020202020204" pitchFamily="34" charset="0"/>
              </a:rPr>
              <a:t>PE</a:t>
            </a:r>
            <a:br>
              <a:rPr lang="en-GB" sz="3600" dirty="0">
                <a:solidFill>
                  <a:srgbClr val="0070C0"/>
                </a:solidFill>
                <a:latin typeface="Arial" panose="020B0604020202020204" pitchFamily="34" charset="0"/>
                <a:ea typeface="Calibri" panose="020F0502020204030204" pitchFamily="34" charset="0"/>
                <a:cs typeface="Arial" panose="020B0604020202020204" pitchFamily="34" charset="0"/>
              </a:rPr>
            </a:br>
            <a:r>
              <a:rPr lang="en-GB" sz="3600" dirty="0">
                <a:solidFill>
                  <a:srgbClr val="0070C0"/>
                </a:solidFill>
                <a:latin typeface="Arial" panose="020B0604020202020204" pitchFamily="34" charset="0"/>
                <a:ea typeface="Calibri" panose="020F0502020204030204" pitchFamily="34" charset="0"/>
                <a:cs typeface="Arial" panose="020B0604020202020204" pitchFamily="34" charset="0"/>
              </a:rPr>
              <a:t>Royal blue shorts/skort</a:t>
            </a:r>
            <a:br>
              <a:rPr lang="en-GB" sz="3600" dirty="0">
                <a:solidFill>
                  <a:srgbClr val="0070C0"/>
                </a:solidFill>
                <a:latin typeface="Arial" panose="020B0604020202020204" pitchFamily="34" charset="0"/>
                <a:ea typeface="Calibri" panose="020F0502020204030204" pitchFamily="34" charset="0"/>
                <a:cs typeface="Arial" panose="020B0604020202020204" pitchFamily="34" charset="0"/>
              </a:rPr>
            </a:br>
            <a:r>
              <a:rPr lang="en-GB" sz="3600" dirty="0">
                <a:solidFill>
                  <a:srgbClr val="0070C0"/>
                </a:solidFill>
                <a:latin typeface="Arial" panose="020B0604020202020204" pitchFamily="34" charset="0"/>
                <a:ea typeface="Calibri" panose="020F0502020204030204" pitchFamily="34" charset="0"/>
                <a:cs typeface="Arial" panose="020B0604020202020204" pitchFamily="34" charset="0"/>
              </a:rPr>
              <a:t>White T-shirt.</a:t>
            </a:r>
            <a:br>
              <a:rPr lang="en-GB" sz="3600" dirty="0">
                <a:solidFill>
                  <a:srgbClr val="0070C0"/>
                </a:solidFill>
                <a:latin typeface="Arial" panose="020B0604020202020204" pitchFamily="34" charset="0"/>
                <a:ea typeface="Calibri" panose="020F0502020204030204" pitchFamily="34" charset="0"/>
                <a:cs typeface="Arial" panose="020B0604020202020204" pitchFamily="34" charset="0"/>
              </a:rPr>
            </a:br>
            <a:r>
              <a:rPr lang="en-GB" sz="3600" u="sng" dirty="0">
                <a:solidFill>
                  <a:schemeClr val="tx1"/>
                </a:solidFill>
                <a:latin typeface="Arial" panose="020B0604020202020204" pitchFamily="34" charset="0"/>
                <a:ea typeface="Calibri" panose="020F0502020204030204" pitchFamily="34" charset="0"/>
                <a:cs typeface="Arial" panose="020B0604020202020204" pitchFamily="34" charset="0"/>
              </a:rPr>
              <a:t>Forest School</a:t>
            </a:r>
            <a:br>
              <a:rPr lang="en-GB" dirty="0">
                <a:solidFill>
                  <a:srgbClr val="0070C0"/>
                </a:solidFill>
                <a:latin typeface="SassoonPrimaryInfant" pitchFamily="2" charset="0"/>
              </a:rPr>
            </a:br>
            <a:r>
              <a:rPr lang="en-GB" dirty="0">
                <a:solidFill>
                  <a:srgbClr val="0070C0"/>
                </a:solidFill>
                <a:latin typeface="SassoonPrimaryInfant" pitchFamily="2" charset="0"/>
              </a:rPr>
              <a:t>Wellies</a:t>
            </a:r>
            <a:br>
              <a:rPr lang="en-GB" dirty="0">
                <a:solidFill>
                  <a:srgbClr val="0070C0"/>
                </a:solidFill>
                <a:latin typeface="SassoonPrimaryInfant" pitchFamily="2" charset="0"/>
              </a:rPr>
            </a:br>
            <a:r>
              <a:rPr lang="en-GB" dirty="0">
                <a:solidFill>
                  <a:srgbClr val="0070C0"/>
                </a:solidFill>
                <a:latin typeface="SassoonPrimaryInfant" pitchFamily="2" charset="0"/>
              </a:rPr>
              <a:t>Waterproofs</a:t>
            </a:r>
            <a:br>
              <a:rPr lang="en-GB" dirty="0">
                <a:solidFill>
                  <a:srgbClr val="0070C0"/>
                </a:solidFill>
                <a:latin typeface="SassoonPrimaryInfant" pitchFamily="2" charset="0"/>
              </a:rPr>
            </a:br>
            <a:r>
              <a:rPr lang="en-GB" dirty="0">
                <a:solidFill>
                  <a:srgbClr val="0070C0"/>
                </a:solidFill>
                <a:latin typeface="SassoonPrimaryInfant" pitchFamily="2" charset="0"/>
              </a:rPr>
              <a:t>Long sleeve top and trousers</a:t>
            </a:r>
            <a:br>
              <a:rPr lang="en-GB" dirty="0">
                <a:solidFill>
                  <a:srgbClr val="0070C0"/>
                </a:solidFill>
                <a:latin typeface="SassoonPrimaryInfant" pitchFamily="2" charset="0"/>
              </a:rPr>
            </a:br>
            <a:endParaRPr lang="en-GB" dirty="0">
              <a:solidFill>
                <a:srgbClr val="0070C0"/>
              </a:solidFill>
              <a:latin typeface="SassoonPrimaryInfant" pitchFamily="2" charset="0"/>
            </a:endParaRPr>
          </a:p>
        </p:txBody>
      </p:sp>
      <p:pic>
        <p:nvPicPr>
          <p:cNvPr id="5" name="Picture 4">
            <a:extLst>
              <a:ext uri="{FF2B5EF4-FFF2-40B4-BE49-F238E27FC236}">
                <a16:creationId xmlns:a16="http://schemas.microsoft.com/office/drawing/2014/main" id="{BE94A7E3-C7B8-47EA-862C-0EEDFF530DD9}"/>
              </a:ext>
            </a:extLst>
          </p:cNvPr>
          <p:cNvPicPr>
            <a:picLocks noChangeAspect="1"/>
          </p:cNvPicPr>
          <p:nvPr/>
        </p:nvPicPr>
        <p:blipFill>
          <a:blip r:embed="rId2"/>
          <a:stretch>
            <a:fillRect/>
          </a:stretch>
        </p:blipFill>
        <p:spPr>
          <a:xfrm>
            <a:off x="4383293" y="1700808"/>
            <a:ext cx="4078652" cy="3151435"/>
          </a:xfrm>
          <a:prstGeom prst="rect">
            <a:avLst/>
          </a:prstGeom>
        </p:spPr>
      </p:pic>
    </p:spTree>
    <p:extLst>
      <p:ext uri="{BB962C8B-B14F-4D97-AF65-F5344CB8AC3E}">
        <p14:creationId xmlns:p14="http://schemas.microsoft.com/office/powerpoint/2010/main" val="36573754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604" y="1431105"/>
            <a:ext cx="3672408" cy="6048672"/>
          </a:xfrm>
        </p:spPr>
        <p:txBody>
          <a:bodyPr>
            <a:normAutofit/>
          </a:bodyPr>
          <a:lstStyle/>
          <a:p>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ClassDojo is used for us to communicate with one another. I will post photos and updates regularly and keep you updated on our class learning.</a:t>
            </a:r>
            <a:b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You can use the message part of the app to get in touch with me and I will check this between 8am and 5pm. For any urgent issues, please contact the school office. </a:t>
            </a:r>
            <a:b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GB" sz="3200" dirty="0">
                <a:solidFill>
                  <a:schemeClr val="tx1"/>
                </a:solidFill>
                <a:latin typeface="SassoonPrimaryInfant" pitchFamily="2" charset="0"/>
              </a:rPr>
            </a:br>
            <a:r>
              <a:rPr lang="en-GB" sz="3200" dirty="0">
                <a:solidFill>
                  <a:schemeClr val="tx1"/>
                </a:solidFill>
                <a:latin typeface="SassoonPrimaryInfant" pitchFamily="2" charset="0"/>
              </a:rPr>
              <a:t> </a:t>
            </a:r>
            <a:br>
              <a:rPr lang="en-GB" dirty="0">
                <a:solidFill>
                  <a:schemeClr val="tx1"/>
                </a:solidFill>
                <a:latin typeface="SassoonPrimaryInfant" pitchFamily="2" charset="0"/>
              </a:rPr>
            </a:br>
            <a:endParaRPr lang="en-GB" dirty="0">
              <a:solidFill>
                <a:schemeClr val="tx1"/>
              </a:solidFill>
              <a:latin typeface="SassoonPrimaryInfant" pitchFamily="2" charset="0"/>
            </a:endParaRPr>
          </a:p>
        </p:txBody>
      </p:sp>
      <p:pic>
        <p:nvPicPr>
          <p:cNvPr id="5" name="Picture 4">
            <a:extLst>
              <a:ext uri="{FF2B5EF4-FFF2-40B4-BE49-F238E27FC236}">
                <a16:creationId xmlns:a16="http://schemas.microsoft.com/office/drawing/2014/main" id="{DE04D2C3-857D-40D8-B37D-6B15A0ED9413}"/>
              </a:ext>
            </a:extLst>
          </p:cNvPr>
          <p:cNvPicPr>
            <a:picLocks noChangeAspect="1"/>
          </p:cNvPicPr>
          <p:nvPr/>
        </p:nvPicPr>
        <p:blipFill>
          <a:blip r:embed="rId2"/>
          <a:stretch>
            <a:fillRect/>
          </a:stretch>
        </p:blipFill>
        <p:spPr>
          <a:xfrm>
            <a:off x="1115616" y="659580"/>
            <a:ext cx="2324100" cy="771525"/>
          </a:xfrm>
          <a:prstGeom prst="rect">
            <a:avLst/>
          </a:prstGeom>
        </p:spPr>
      </p:pic>
      <p:pic>
        <p:nvPicPr>
          <p:cNvPr id="4" name="Picture 3">
            <a:extLst>
              <a:ext uri="{FF2B5EF4-FFF2-40B4-BE49-F238E27FC236}">
                <a16:creationId xmlns:a16="http://schemas.microsoft.com/office/drawing/2014/main" id="{F341605D-9979-4C37-97FD-C348DE24F6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959932" y="1592796"/>
            <a:ext cx="4896544" cy="3672408"/>
          </a:xfrm>
          <a:prstGeom prst="rect">
            <a:avLst/>
          </a:prstGeom>
        </p:spPr>
      </p:pic>
    </p:spTree>
    <p:extLst>
      <p:ext uri="{BB962C8B-B14F-4D97-AF65-F5344CB8AC3E}">
        <p14:creationId xmlns:p14="http://schemas.microsoft.com/office/powerpoint/2010/main" val="18620528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84784"/>
            <a:ext cx="8229600" cy="1152128"/>
          </a:xfrm>
        </p:spPr>
        <p:txBody>
          <a:bodyPr>
            <a:noAutofit/>
          </a:bodyPr>
          <a:lstStyle/>
          <a:p>
            <a:r>
              <a:rPr lang="en-GB" sz="6000" dirty="0">
                <a:latin typeface="Calibri" panose="020F0502020204030204" pitchFamily="34" charset="0"/>
                <a:ea typeface="Calibri" panose="020F0502020204030204" pitchFamily="34" charset="0"/>
                <a:cs typeface="Calibri" panose="020F0502020204030204" pitchFamily="34" charset="0"/>
              </a:rPr>
              <a:t>Thank you for coming!</a:t>
            </a:r>
            <a:br>
              <a:rPr lang="en-GB" sz="6000" dirty="0">
                <a:latin typeface="Calibri" panose="020F0502020204030204" pitchFamily="34" charset="0"/>
                <a:ea typeface="Calibri" panose="020F0502020204030204" pitchFamily="34" charset="0"/>
                <a:cs typeface="Calibri" panose="020F0502020204030204" pitchFamily="34" charset="0"/>
              </a:rPr>
            </a:br>
            <a:br>
              <a:rPr lang="en-GB" sz="6000" dirty="0">
                <a:latin typeface="Calibri" panose="020F0502020204030204" pitchFamily="34" charset="0"/>
                <a:ea typeface="Calibri" panose="020F0502020204030204" pitchFamily="34" charset="0"/>
                <a:cs typeface="Calibri" panose="020F0502020204030204" pitchFamily="34" charset="0"/>
              </a:rPr>
            </a:br>
            <a:r>
              <a:rPr lang="en-GB" sz="6000" dirty="0">
                <a:latin typeface="Calibri" panose="020F0502020204030204" pitchFamily="34" charset="0"/>
                <a:ea typeface="Calibri" panose="020F0502020204030204" pitchFamily="34" charset="0"/>
                <a:cs typeface="Calibri" panose="020F0502020204030204" pitchFamily="34" charset="0"/>
              </a:rPr>
              <a:t>Any questions?</a:t>
            </a:r>
          </a:p>
        </p:txBody>
      </p:sp>
      <p:sp>
        <p:nvSpPr>
          <p:cNvPr id="3" name="AutoShape 2" descr="Image preview">
            <a:extLst>
              <a:ext uri="{FF2B5EF4-FFF2-40B4-BE49-F238E27FC236}">
                <a16:creationId xmlns:a16="http://schemas.microsoft.com/office/drawing/2014/main" id="{875C6FFA-F87C-4D51-9913-B7DC500544E0}"/>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38357753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26568</TotalTime>
  <Words>828</Words>
  <Application>Microsoft Office PowerPoint</Application>
  <PresentationFormat>On-screen Show (4:3)</PresentationFormat>
  <Paragraphs>61</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Arial</vt:lpstr>
      <vt:lpstr>Calibri</vt:lpstr>
      <vt:lpstr>Garamond</vt:lpstr>
      <vt:lpstr>SassoonPrimaryInfant</vt:lpstr>
      <vt:lpstr>Organic</vt:lpstr>
      <vt:lpstr>PowerPoint Presentation</vt:lpstr>
      <vt:lpstr>PowerPoint Presentation</vt:lpstr>
      <vt:lpstr>PowerPoint Presentation</vt:lpstr>
      <vt:lpstr>PowerPoint Presentation</vt:lpstr>
      <vt:lpstr>PowerPoint Presentation</vt:lpstr>
      <vt:lpstr>PowerPoint Presentation</vt:lpstr>
      <vt:lpstr>Phonics Bug Club </vt:lpstr>
      <vt:lpstr>     Reading  We teach reading in a variety of ways: * Integrated into the curriculum * Paired reading – this develops fluency and children can support each other * In our English lessons we will be Investigating books deeply.  * ‘Deepening the moment’ with our reading skills by using  VIPERS – increasing comprehension as well as fluency. * Work on comprehension at home. Stop reading at various points and ask questions and also encourage reading with expression.  * When we read 1-2-1 at school we will be looking for these skills and seeing if children can apply their phonics knowledge, show great comprehension, expression and fluency. </vt:lpstr>
      <vt:lpstr>PowerPoint Presentation</vt:lpstr>
      <vt:lpstr>PowerPoint Presentation</vt:lpstr>
      <vt:lpstr>At St Christopher’s we understand how important reading to an adult is. Our whole school expectation is that children read to an adult six times a week (every day and once over the weekend).   This needs to be noted in your child’s reading record. Comments on how your child read, if they enjoyed the book or any challenges are very helpful. </vt:lpstr>
      <vt:lpstr>PowerPoint Presentation</vt:lpstr>
      <vt:lpstr>PowerPoint Presentation</vt:lpstr>
      <vt:lpstr>Developing a strong grounding in number is essential so that all children develop the necessary building blocks to excel mathematically.   It is important that children develop positive attitudes and interests in mathematics, look for patterns and relationships, spot connections, ‘have a go’, talk to adults and peers about what they notice and not be afraid to make mistakes.   Times Tables Times tables should be practised every week. The focus tables will be sent home and can also be reinforced using Times Tables Rock Stars. Year 2: Secure with 2, 5 and 10 times tables Year 3: Build on these with 3, 4, 6 and 8 times tables By the end of Year 4: Children will take the national Multiplication Tables Check Knowing times tables confidently supports many other areas of maths, including division, fractions and problem-solving.    </vt:lpstr>
      <vt:lpstr>PE Royal blue shorts/skort White T-shirt. Forest School Wellies Waterproofs Long sleeve top and trousers </vt:lpstr>
      <vt:lpstr>ClassDojo is used for us to communicate with one another. I will post photos and updates regularly and keep you updated on our class learning.  You can use the message part of the app to get in touch with me and I will check this between 8am and 5pm. For any urgent issues, please contact the school office.     </vt:lpstr>
      <vt:lpstr>Thank you for coming!  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Heather  Timms</cp:lastModifiedBy>
  <cp:revision>91</cp:revision>
  <dcterms:created xsi:type="dcterms:W3CDTF">2021-07-21T06:39:47Z</dcterms:created>
  <dcterms:modified xsi:type="dcterms:W3CDTF">2026-09-08T15:23:34Z</dcterms:modified>
</cp:coreProperties>
</file>