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Layouts/slideLayout4.xml" ContentType="application/vnd.openxmlformats-officedocument.presentationml.slideLayout+xml"/>
  <Override PartName="/docProps/app.xml" ContentType="application/vnd.openxmlformats-officedocument.extended-properties+xml"/>
  <Override PartName="/docProps/core.xml" ContentType="application/vnd.openxmlformats-package.core-properties+xml"/>
  <Override PartName="/ppt/notesSlides/notesSlide4.xml" ContentType="application/vnd.openxmlformats-officedocument.presentationml.notesSlide+xml"/>
  <Override PartName="/ppt/slides/slide2.xml" ContentType="application/vnd.openxmlformats-officedocument.presentationml.slide+xml"/>
  <Override PartName="/ppt/notesSlides/notesSlide3.xml" ContentType="application/vnd.openxmlformats-officedocument.presentationml.notesSlide+xml"/>
  <Override PartName="/ppt/slides/slide5.xml" ContentType="application/vnd.openxmlformats-officedocument.presentationml.slide+xml"/>
  <Override PartName="/ppt/slides/slide8.xml" ContentType="application/vnd.openxmlformats-officedocument.presentationml.slide+xml"/>
  <Override PartName="/ppt/presentation.xml" ContentType="application/vnd.openxmlformats-officedocument.presentationml.presentation.main+xml"/>
  <Override PartName="/ppt/notesMasters/notesMaster1.xml" ContentType="application/vnd.openxmlformats-officedocument.presentationml.notesMaster+xml"/>
  <Override PartName="/ppt/viewProps.xml" ContentType="application/vnd.openxmlformats-officedocument.presentationml.viewProps+xml"/>
  <Override PartName="/ppt/notesSlides/notesSlide1.xml" ContentType="application/vnd.openxmlformats-officedocument.presentationml.notesSlide+xml"/>
  <Override PartName="/ppt/slides/slide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notesSlides/notesSlide5.xml" ContentType="application/vnd.openxmlformats-officedocument.presentationml.notesSlide+xml"/>
  <Override PartName="/ppt/slides/slide3.xml" ContentType="application/vnd.openxmlformats-officedocument.presentationml.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1.xml" ContentType="application/vnd.openxmlformats-officedocument.presentationml.slide+xml"/>
  <Override PartName="/ppt/presProps.xml" ContentType="application/vnd.openxmlformats-officedocument.presentationml.presProps+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10.xml" ContentType="application/vnd.openxmlformats-officedocument.presentationml.slideLayout+xml"/>
  <Override PartName="/ppt/slides/slide14.xml" ContentType="application/vnd.openxmlformats-officedocument.presentationml.slide+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s/slide15.xml" ContentType="application/vnd.openxmlformats-officedocument.presentationml.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s/slide6.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18" r:id="rId2"/>
    <p:sldId id="319" r:id="rId3"/>
    <p:sldId id="268" r:id="rId4"/>
    <p:sldId id="303" r:id="rId5"/>
    <p:sldId id="312" r:id="rId6"/>
    <p:sldId id="315" r:id="rId7"/>
    <p:sldId id="311" r:id="rId8"/>
    <p:sldId id="260" r:id="rId9"/>
    <p:sldId id="316" r:id="rId10"/>
    <p:sldId id="317" r:id="rId11"/>
    <p:sldId id="259" r:id="rId12"/>
    <p:sldId id="263" r:id="rId13"/>
    <p:sldId id="261" r:id="rId14"/>
    <p:sldId id="262" r:id="rId15"/>
    <p:sldId id="256" r:id="rId16"/>
    <p:sldId id="25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2092" autoAdjust="0"/>
  </p:normalViewPr>
  <p:slideViewPr>
    <p:cSldViewPr snapToGrid="0">
      <p:cViewPr varScale="1">
        <p:scale>
          <a:sx n="67" d="100"/>
          <a:sy n="67" d="100"/>
        </p:scale>
        <p:origin x="4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25D830-9AA3-41B6-B924-7770851FCA43}" type="datetimeFigureOut">
              <a:rPr lang="en-GB" smtClean="0"/>
              <a:t>11/06/2026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FCBC54-DF50-4213-A023-255A5866D899}" type="slidenum">
              <a:rPr lang="en-GB" smtClean="0"/>
              <a:t>‹#›</a:t>
            </a:fld>
            <a:endParaRPr lang="en-GB"/>
          </a:p>
        </p:txBody>
      </p:sp>
    </p:spTree>
    <p:extLst>
      <p:ext uri="{BB962C8B-B14F-4D97-AF65-F5344CB8AC3E}">
        <p14:creationId xmlns:p14="http://schemas.microsoft.com/office/powerpoint/2010/main" val="2063595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FCBC54-DF50-4213-A023-255A5866D899}" type="slidenum">
              <a:rPr lang="en-GB" smtClean="0"/>
              <a:t>2</a:t>
            </a:fld>
            <a:endParaRPr lang="en-GB"/>
          </a:p>
        </p:txBody>
      </p:sp>
    </p:spTree>
    <p:extLst>
      <p:ext uri="{BB962C8B-B14F-4D97-AF65-F5344CB8AC3E}">
        <p14:creationId xmlns:p14="http://schemas.microsoft.com/office/powerpoint/2010/main" val="1498298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Begin by asking the children about the fun things they can do in, on and around water. If necessary, prompt them by asking who goes swimming, who goes to the beach, who walks near rivers etc. </a:t>
            </a:r>
          </a:p>
        </p:txBody>
      </p:sp>
      <p:sp>
        <p:nvSpPr>
          <p:cNvPr id="4" name="Slide Number Placeholder 3"/>
          <p:cNvSpPr>
            <a:spLocks noGrp="1"/>
          </p:cNvSpPr>
          <p:nvPr>
            <p:ph type="sldNum" sz="quarter" idx="5"/>
          </p:nvPr>
        </p:nvSpPr>
        <p:spPr/>
        <p:txBody>
          <a:bodyPr/>
          <a:lstStyle/>
          <a:p>
            <a:fld id="{C3EA2E99-6B6D-48E3-A764-EAC865C92CFC}" type="slidenum">
              <a:rPr lang="en-GB" smtClean="0"/>
              <a:t>3</a:t>
            </a:fld>
            <a:endParaRPr lang="en-GB"/>
          </a:p>
        </p:txBody>
      </p:sp>
    </p:spTree>
    <p:extLst>
      <p:ext uri="{BB962C8B-B14F-4D97-AF65-F5344CB8AC3E}">
        <p14:creationId xmlns:p14="http://schemas.microsoft.com/office/powerpoint/2010/main" val="394553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question. To avoid answers such as ‘bottled’ or ‘fizzy’, give an initial prompt such as ‘river’ or ‘canal.’ Allow the children some talk time amongst themselves or with a partner, then take answers and briefly discuss with reference to local bodies of water that the children may already be familiar with. </a:t>
            </a:r>
          </a:p>
          <a:p>
            <a:r>
              <a:rPr lang="en-GB" dirty="0"/>
              <a:t>End with the question: is it always safe to play on these types of water? Take a snap survey: who thinks yes, who thinks no? Are some places safer than others? Why might that be?</a:t>
            </a:r>
          </a:p>
        </p:txBody>
      </p:sp>
      <p:sp>
        <p:nvSpPr>
          <p:cNvPr id="4" name="Slide Number Placeholder 3"/>
          <p:cNvSpPr>
            <a:spLocks noGrp="1"/>
          </p:cNvSpPr>
          <p:nvPr>
            <p:ph type="sldNum" sz="quarter" idx="5"/>
          </p:nvPr>
        </p:nvSpPr>
        <p:spPr/>
        <p:txBody>
          <a:bodyPr/>
          <a:lstStyle/>
          <a:p>
            <a:fld id="{C3EA2E99-6B6D-48E3-A764-EAC865C92CFC}" type="slidenum">
              <a:rPr lang="en-GB" smtClean="0"/>
              <a:t>4</a:t>
            </a:fld>
            <a:endParaRPr lang="en-GB"/>
          </a:p>
        </p:txBody>
      </p:sp>
    </p:spTree>
    <p:extLst>
      <p:ext uri="{BB962C8B-B14F-4D97-AF65-F5344CB8AC3E}">
        <p14:creationId xmlns:p14="http://schemas.microsoft.com/office/powerpoint/2010/main" val="2528098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the discussion on keeping safe, ask the students if they can spot any dangers or potential issues in the picture above. </a:t>
            </a:r>
          </a:p>
          <a:p>
            <a:endParaRPr lang="en-GB" dirty="0"/>
          </a:p>
          <a:p>
            <a:r>
              <a:rPr lang="en-GB" dirty="0"/>
              <a:t>There are at least 9 issues: 1. Trip hazards. 2. Muddy water. 3. Broken rescue equipment. 4. Man on boat doesn’t have a life jacket. 5. Currents can drag you away. 6. Slippery banks. 7. Weeds / branches can trap you in the water. 8. Cold water can affect your ability to swim (cold water shock). 9. hidden rubbish beneath the surface can trap you. </a:t>
            </a:r>
          </a:p>
        </p:txBody>
      </p:sp>
      <p:sp>
        <p:nvSpPr>
          <p:cNvPr id="4" name="Slide Number Placeholder 3"/>
          <p:cNvSpPr>
            <a:spLocks noGrp="1"/>
          </p:cNvSpPr>
          <p:nvPr>
            <p:ph type="sldNum" sz="quarter" idx="5"/>
          </p:nvPr>
        </p:nvSpPr>
        <p:spPr/>
        <p:txBody>
          <a:bodyPr/>
          <a:lstStyle/>
          <a:p>
            <a:fld id="{F3EF2A4F-1D18-4E0F-9AAD-405DFC24FCC8}" type="slidenum">
              <a:rPr lang="en-GB" smtClean="0"/>
              <a:t>5</a:t>
            </a:fld>
            <a:endParaRPr lang="en-GB"/>
          </a:p>
        </p:txBody>
      </p:sp>
    </p:spTree>
    <p:extLst>
      <p:ext uri="{BB962C8B-B14F-4D97-AF65-F5344CB8AC3E}">
        <p14:creationId xmlns:p14="http://schemas.microsoft.com/office/powerpoint/2010/main" val="898223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After the discussion on keeping safe, ask the students if they can spot any dangers or potential issues in the picture above.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are 10 points: 1. Cliffs can be dangerous. 2. Strong currents (rip currents) can carry you out to sea. 3. Water can be too deep or too shallow. 4. Red beach flag means danger – no swimming. 5. Red and yellow beach flags mean this is a safe zone and lifeguards are watching. 6. Beaches can be sunny and windy –always wear sunscreen and a hat so you don’t burn. 7. Don’t eat or drink before going in the water. 8. Look for safety equipment. 9 Always listen to lifeguards. Always stay with someone – never go off on your own. 10. never use inflatables in the sea – winds and currents can carry you out into deep water. </a:t>
            </a:r>
          </a:p>
        </p:txBody>
      </p:sp>
      <p:sp>
        <p:nvSpPr>
          <p:cNvPr id="4" name="Slide Number Placeholder 3"/>
          <p:cNvSpPr>
            <a:spLocks noGrp="1"/>
          </p:cNvSpPr>
          <p:nvPr>
            <p:ph type="sldNum" sz="quarter" idx="5"/>
          </p:nvPr>
        </p:nvSpPr>
        <p:spPr/>
        <p:txBody>
          <a:bodyPr/>
          <a:lstStyle/>
          <a:p>
            <a:fld id="{F3EF2A4F-1D18-4E0F-9AAD-405DFC24FCC8}" type="slidenum">
              <a:rPr lang="en-GB" smtClean="0"/>
              <a:t>6</a:t>
            </a:fld>
            <a:endParaRPr lang="en-GB"/>
          </a:p>
        </p:txBody>
      </p:sp>
    </p:spTree>
    <p:extLst>
      <p:ext uri="{BB962C8B-B14F-4D97-AF65-F5344CB8AC3E}">
        <p14:creationId xmlns:p14="http://schemas.microsoft.com/office/powerpoint/2010/main" val="38102549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Explain that to help keep us safe in and around water, we are going to learn all about the Water Safety Code and that we are going to watch a short cartoon to help us. Click on ‘The Water Safety Code’ title to view the video. At the end of the video, ask if there are any questions. This will also be an opportunity to address any misconceptions. </a:t>
            </a:r>
          </a:p>
        </p:txBody>
      </p:sp>
      <p:sp>
        <p:nvSpPr>
          <p:cNvPr id="4" name="Slide Number Placeholder 3"/>
          <p:cNvSpPr>
            <a:spLocks noGrp="1"/>
          </p:cNvSpPr>
          <p:nvPr>
            <p:ph type="sldNum" sz="quarter" idx="5"/>
          </p:nvPr>
        </p:nvSpPr>
        <p:spPr/>
        <p:txBody>
          <a:bodyPr/>
          <a:lstStyle/>
          <a:p>
            <a:fld id="{C3EA2E99-6B6D-48E3-A764-EAC865C92CFC}" type="slidenum">
              <a:rPr lang="en-GB" smtClean="0"/>
              <a:t>7</a:t>
            </a:fld>
            <a:endParaRPr lang="en-GB"/>
          </a:p>
        </p:txBody>
      </p:sp>
    </p:spTree>
    <p:extLst>
      <p:ext uri="{BB962C8B-B14F-4D97-AF65-F5344CB8AC3E}">
        <p14:creationId xmlns:p14="http://schemas.microsoft.com/office/powerpoint/2010/main" val="3232927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CFCBC54-DF50-4213-A023-255A5866D899}" type="slidenum">
              <a:rPr lang="en-GB" smtClean="0"/>
              <a:t>14</a:t>
            </a:fld>
            <a:endParaRPr lang="en-GB"/>
          </a:p>
        </p:txBody>
      </p:sp>
    </p:spTree>
    <p:extLst>
      <p:ext uri="{BB962C8B-B14F-4D97-AF65-F5344CB8AC3E}">
        <p14:creationId xmlns:p14="http://schemas.microsoft.com/office/powerpoint/2010/main" val="768460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3DB68-5B70-96B8-FF8F-6F6ECC6D89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811CBD-37BA-049C-D144-9745445C65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9E4DAB-8025-1D18-BA27-CB7976FF9384}"/>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5" name="Footer Placeholder 4">
            <a:extLst>
              <a:ext uri="{FF2B5EF4-FFF2-40B4-BE49-F238E27FC236}">
                <a16:creationId xmlns:a16="http://schemas.microsoft.com/office/drawing/2014/main" id="{61F321BA-7C91-CF23-051E-545D6C7B1E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E1A01D-9EA3-950A-F7B6-428C1ACD0641}"/>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3508334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335E9-B000-A7A1-82FC-9477C4C3F9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E8A8AAC-7CAF-2776-52B3-6CE45FA0C8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EA64EE-48AD-4ED3-C43B-3BF1B4A6DC41}"/>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5" name="Footer Placeholder 4">
            <a:extLst>
              <a:ext uri="{FF2B5EF4-FFF2-40B4-BE49-F238E27FC236}">
                <a16:creationId xmlns:a16="http://schemas.microsoft.com/office/drawing/2014/main" id="{79CC4A81-CEED-23E8-EA4C-9035E7BFA3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385B26-2040-32AF-CF8A-7C385C81D7C9}"/>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3606557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E5900-77F9-7875-BDB4-BA6C743538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443005D-B979-1F8D-034C-A5EBFF6729E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F7020A0-A849-796B-1E7C-98E6862A5F9B}"/>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5" name="Footer Placeholder 4">
            <a:extLst>
              <a:ext uri="{FF2B5EF4-FFF2-40B4-BE49-F238E27FC236}">
                <a16:creationId xmlns:a16="http://schemas.microsoft.com/office/drawing/2014/main" id="{F33FA8D9-5F74-340C-E272-D5730FC506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C2EB3-F5DE-C037-B931-07B30522FB00}"/>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216858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A1366-FA5C-8B7F-E263-CB0E129496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9E428B-2069-CF86-32C7-83C32D7E0D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E389F7-6780-FD1D-E7B4-CEEFED57DB3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7E16B24-945E-1B9E-7C41-0ACCB6CA2F91}"/>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6" name="Footer Placeholder 5">
            <a:extLst>
              <a:ext uri="{FF2B5EF4-FFF2-40B4-BE49-F238E27FC236}">
                <a16:creationId xmlns:a16="http://schemas.microsoft.com/office/drawing/2014/main" id="{B186168E-0EF5-1582-B661-3327A9ADE1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7A19A3-2C58-2ACC-7DEB-0FEE1ECD8186}"/>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2744725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5339D-402E-3967-B868-4F8BEB61055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9D406F-5A2C-BC57-AC55-C959B2C60C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28B165-1D7F-1183-0A1F-7B08150D2BA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86668FD-6FE7-C99C-13BF-49917B43AB5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2DDBB8B-97FD-B80F-D489-A0A5F84FB4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1B72E3-B0FA-D0D8-FFAF-5DF5ECEEA348}"/>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8" name="Footer Placeholder 7">
            <a:extLst>
              <a:ext uri="{FF2B5EF4-FFF2-40B4-BE49-F238E27FC236}">
                <a16:creationId xmlns:a16="http://schemas.microsoft.com/office/drawing/2014/main" id="{FFA4CB6E-BBE5-9A67-21ED-C536FDBEB6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0156781-E4F3-943F-B253-68C040DD012E}"/>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3416452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6D8BC-E54E-7760-B78C-174E2FE488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666409F-A9E8-7220-61E3-38BE97F56C45}"/>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4" name="Footer Placeholder 3">
            <a:extLst>
              <a:ext uri="{FF2B5EF4-FFF2-40B4-BE49-F238E27FC236}">
                <a16:creationId xmlns:a16="http://schemas.microsoft.com/office/drawing/2014/main" id="{032719BE-9D57-8B75-6BC9-16D5138105F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C5ABCCC-2C2C-BCD5-64ED-0606B31F0404}"/>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463137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5CF96A-69E3-02FE-B986-DB27432C306D}"/>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3" name="Footer Placeholder 2">
            <a:extLst>
              <a:ext uri="{FF2B5EF4-FFF2-40B4-BE49-F238E27FC236}">
                <a16:creationId xmlns:a16="http://schemas.microsoft.com/office/drawing/2014/main" id="{D6FAE13D-CB02-96F5-3A00-71D1F6DCFC7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C80957-7CF3-EBB9-D6EB-43CDC3E84CB1}"/>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2395291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93AEE-526E-1BF1-E035-E413C71BC1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DFCB74-ABCE-5121-C6EF-3677FA69FC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202A48-0436-B7C3-F0D0-1E2A5CA446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90767C-4DA6-F06B-8A03-B3397A11A3E3}"/>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6" name="Footer Placeholder 5">
            <a:extLst>
              <a:ext uri="{FF2B5EF4-FFF2-40B4-BE49-F238E27FC236}">
                <a16:creationId xmlns:a16="http://schemas.microsoft.com/office/drawing/2014/main" id="{92102505-47AE-8E22-C588-5B9E958E4D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6BE125-F3C1-9D8A-16DF-E624300891B2}"/>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1944332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0D1E6-19D2-7525-5603-8E1CE63780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5517D-B064-DEB5-E15C-F84F1F4CFC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379029A-4CEA-A78C-D397-15897DBAC0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F0CE87-5AE6-2FC9-CD91-A88BB7874A10}"/>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6" name="Footer Placeholder 5">
            <a:extLst>
              <a:ext uri="{FF2B5EF4-FFF2-40B4-BE49-F238E27FC236}">
                <a16:creationId xmlns:a16="http://schemas.microsoft.com/office/drawing/2014/main" id="{00D1866D-B25E-DCD4-C683-974AE68B79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EE3EBA-1414-105E-1993-141A0A5022C7}"/>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1429512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2C6B0-A437-6C6C-5251-15A19A13292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23CB3F-3F21-C479-627B-AD312C5DEB0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A00D9B-6889-F6E8-6C79-F9C09EC52E12}"/>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5" name="Footer Placeholder 4">
            <a:extLst>
              <a:ext uri="{FF2B5EF4-FFF2-40B4-BE49-F238E27FC236}">
                <a16:creationId xmlns:a16="http://schemas.microsoft.com/office/drawing/2014/main" id="{811CE1CE-5674-269D-CE64-9007EDD1A6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A6F220-E763-6186-98F2-C23241DC84E3}"/>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1265376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170F02-7824-8206-B61A-8385938DB9F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6CE334-7B53-5EA4-2BFB-2776BEC34E7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AE5314-6581-43D9-68E8-C33D547DE672}"/>
              </a:ext>
            </a:extLst>
          </p:cNvPr>
          <p:cNvSpPr>
            <a:spLocks noGrp="1"/>
          </p:cNvSpPr>
          <p:nvPr>
            <p:ph type="dt" sz="half" idx="10"/>
          </p:nvPr>
        </p:nvSpPr>
        <p:spPr/>
        <p:txBody>
          <a:bodyPr/>
          <a:lstStyle/>
          <a:p>
            <a:fld id="{B7B5F022-7747-42C9-9004-CBE9678BD758}" type="datetimeFigureOut">
              <a:rPr lang="en-GB" smtClean="0"/>
              <a:t>11/06/2026</a:t>
            </a:fld>
            <a:endParaRPr lang="en-GB"/>
          </a:p>
        </p:txBody>
      </p:sp>
      <p:sp>
        <p:nvSpPr>
          <p:cNvPr id="5" name="Footer Placeholder 4">
            <a:extLst>
              <a:ext uri="{FF2B5EF4-FFF2-40B4-BE49-F238E27FC236}">
                <a16:creationId xmlns:a16="http://schemas.microsoft.com/office/drawing/2014/main" id="{94F3A392-6DB5-3211-6433-5FE62C6BB3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683E5C-0BDE-A548-DD51-E41EB29BC725}"/>
              </a:ext>
            </a:extLst>
          </p:cNvPr>
          <p:cNvSpPr>
            <a:spLocks noGrp="1"/>
          </p:cNvSpPr>
          <p:nvPr>
            <p:ph type="sldNum" sz="quarter" idx="12"/>
          </p:nvPr>
        </p:nvSpPr>
        <p:spPr/>
        <p:txBody>
          <a:bodyPr/>
          <a:lstStyle/>
          <a:p>
            <a:fld id="{F4C9145A-8CC9-45D3-B860-13DD5E9442D7}" type="slidenum">
              <a:rPr lang="en-GB" smtClean="0"/>
              <a:t>‹#›</a:t>
            </a:fld>
            <a:endParaRPr lang="en-GB"/>
          </a:p>
        </p:txBody>
      </p:sp>
    </p:spTree>
    <p:extLst>
      <p:ext uri="{BB962C8B-B14F-4D97-AF65-F5344CB8AC3E}">
        <p14:creationId xmlns:p14="http://schemas.microsoft.com/office/powerpoint/2010/main" val="3208167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098966-DB94-4F69-0846-9530C106BA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0ADA08-899F-7B4E-738F-7A5E004751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3F5ED6-B59F-2DE3-1BC2-407B2E89F82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7B5F022-7747-42C9-9004-CBE9678BD758}" type="datetimeFigureOut">
              <a:rPr lang="en-GB" smtClean="0"/>
              <a:t>11/06/2026</a:t>
            </a:fld>
            <a:endParaRPr lang="en-GB"/>
          </a:p>
        </p:txBody>
      </p:sp>
      <p:sp>
        <p:nvSpPr>
          <p:cNvPr id="5" name="Footer Placeholder 4">
            <a:extLst>
              <a:ext uri="{FF2B5EF4-FFF2-40B4-BE49-F238E27FC236}">
                <a16:creationId xmlns:a16="http://schemas.microsoft.com/office/drawing/2014/main" id="{77775B14-37CA-2F82-0F60-61ADA049F8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D004AE4-F9BC-7DD2-7E9E-2A0CE15A67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4C9145A-8CC9-45D3-B860-13DD5E9442D7}" type="slidenum">
              <a:rPr lang="en-GB" smtClean="0"/>
              <a:t>‹#›</a:t>
            </a:fld>
            <a:endParaRPr lang="en-GB"/>
          </a:p>
        </p:txBody>
      </p:sp>
    </p:spTree>
    <p:extLst>
      <p:ext uri="{BB962C8B-B14F-4D97-AF65-F5344CB8AC3E}">
        <p14:creationId xmlns:p14="http://schemas.microsoft.com/office/powerpoint/2010/main" val="18935025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BDC3-5786-2774-580E-556C7C42FBF9}"/>
              </a:ext>
            </a:extLst>
          </p:cNvPr>
          <p:cNvSpPr txBox="1"/>
          <p:nvPr/>
        </p:nvSpPr>
        <p:spPr>
          <a:xfrm>
            <a:off x="1981203" y="274640"/>
            <a:ext cx="8229600" cy="5602638"/>
          </a:xfrm>
          <a:prstGeom prst="rect">
            <a:avLst/>
          </a:prstGeom>
          <a:noFill/>
          <a:ln cap="flat">
            <a:noFill/>
          </a:ln>
        </p:spPr>
        <p:txBody>
          <a:bodyPr vert="horz" wrap="square" lIns="91440" tIns="45720" rIns="91440" bIns="45720" anchor="t" anchorCtr="1" compatLnSpc="1">
            <a:norm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7200" b="0" i="0" u="none" strike="noStrike" kern="1200" cap="none" spc="0" baseline="0">
              <a:solidFill>
                <a:srgbClr val="000000"/>
              </a:solidFill>
              <a:uFillTx/>
              <a:latin typeface="SassoonPrimaryInfant" pitchFamily="2"/>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7200" b="0" i="0" u="none" strike="noStrike" kern="1200" cap="none" spc="0" baseline="0">
                <a:solidFill>
                  <a:srgbClr val="000000"/>
                </a:solidFill>
                <a:uFillTx/>
                <a:latin typeface="SassoonPrimaryInfant" pitchFamily="2"/>
              </a:rPr>
              <a:t>“To be the best we can be for ourselves and others”</a:t>
            </a:r>
            <a:br>
              <a:rPr lang="en-GB" sz="4400" b="0" i="0" u="none" strike="noStrike" kern="1200" cap="none" spc="0" baseline="0">
                <a:solidFill>
                  <a:srgbClr val="000000"/>
                </a:solidFill>
                <a:uFillTx/>
                <a:latin typeface="SassoonPrimaryInfant" pitchFamily="2"/>
                <a:ea typeface="Calibri"/>
                <a:cs typeface="Times New Roman"/>
              </a:rPr>
            </a:br>
            <a:endParaRPr lang="en-GB" sz="4400" b="0" i="0" u="none" strike="noStrike" kern="1200" cap="none" spc="0" baseline="0">
              <a:solidFill>
                <a:srgbClr val="000000"/>
              </a:solidFill>
              <a:uFillTx/>
              <a:latin typeface="Calibri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448AD285-D063-9CE5-91E6-7C08A5D31165}"/>
              </a:ext>
            </a:extLst>
          </p:cNvPr>
          <p:cNvSpPr/>
          <p:nvPr/>
        </p:nvSpPr>
        <p:spPr>
          <a:xfrm>
            <a:off x="320040" y="1234440"/>
            <a:ext cx="6057899" cy="4983480"/>
          </a:xfrm>
          <a:prstGeom prst="rect">
            <a:avLst/>
          </a:prstGeom>
          <a:noFill/>
          <a:ln cap="flat">
            <a:noFill/>
            <a:prstDash val="solid"/>
          </a:ln>
        </p:spPr>
        <p:txBody>
          <a:bodyPr vert="horz" wrap="square" lIns="91440" tIns="45720" rIns="91440" bIns="45720" anchor="t" anchorCtr="0" compatLnSpc="1">
            <a:normAutofit/>
          </a:bodyPr>
          <a:lstStyle/>
          <a:p>
            <a:pPr marL="0" marR="0" lvl="0" indent="0" algn="l" defTabSz="914400"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3600" b="1" i="0" u="none" strike="noStrike" kern="1200" cap="none" spc="0" baseline="0" dirty="0">
                <a:solidFill>
                  <a:srgbClr val="000000"/>
                </a:solidFill>
                <a:uFillTx/>
                <a:latin typeface="Calibri"/>
              </a:rPr>
              <a:t>The grace of our Lord Jesus Christ, the love of God and the fellowship of the Holy Spirit be with you </a:t>
            </a:r>
          </a:p>
          <a:p>
            <a:pPr marL="0" marR="0" lvl="0" indent="-228600" algn="l" defTabSz="914400" rtl="0" fontAlgn="auto" hangingPunct="1">
              <a:lnSpc>
                <a:spcPct val="90000"/>
              </a:lnSpc>
              <a:spcBef>
                <a:spcPts val="0"/>
              </a:spcBef>
              <a:spcAft>
                <a:spcPts val="600"/>
              </a:spcAft>
              <a:buSzPct val="100000"/>
              <a:buFont typeface="Arial" pitchFamily="34"/>
              <a:buChar char="•"/>
              <a:tabLst/>
              <a:defRPr sz="1800" b="0" i="0" u="none" strike="noStrike" kern="0" cap="none" spc="0" baseline="0">
                <a:solidFill>
                  <a:srgbClr val="000000"/>
                </a:solidFill>
                <a:uFillTx/>
              </a:defRPr>
            </a:pPr>
            <a:endParaRPr lang="en-US" sz="3600" b="1" i="0" u="none" strike="noStrike" kern="1200" cap="none" spc="0" baseline="0" dirty="0">
              <a:solidFill>
                <a:srgbClr val="000000"/>
              </a:solidFill>
              <a:uFillTx/>
              <a:latin typeface="Calibri"/>
            </a:endParaRPr>
          </a:p>
          <a:p>
            <a:pPr marL="0" marR="0" lvl="0" indent="0" algn="l" defTabSz="914400"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3600" b="1" i="0" u="none" strike="noStrike" kern="1200" cap="none" spc="0" baseline="0" dirty="0">
                <a:solidFill>
                  <a:srgbClr val="000000"/>
                </a:solidFill>
                <a:highlight>
                  <a:srgbClr val="FFFF00"/>
                </a:highlight>
                <a:uFillTx/>
                <a:latin typeface="Calibri"/>
              </a:rPr>
              <a:t>and also with you. </a:t>
            </a:r>
          </a:p>
        </p:txBody>
      </p:sp>
      <p:pic>
        <p:nvPicPr>
          <p:cNvPr id="3" name="Picture 2">
            <a:extLst>
              <a:ext uri="{FF2B5EF4-FFF2-40B4-BE49-F238E27FC236}">
                <a16:creationId xmlns:a16="http://schemas.microsoft.com/office/drawing/2014/main" id="{81A6169D-2459-A61C-07C6-C67CC33C2FE7}"/>
              </a:ext>
            </a:extLst>
          </p:cNvPr>
          <p:cNvPicPr>
            <a:picLocks noChangeAspect="1"/>
          </p:cNvPicPr>
          <p:nvPr/>
        </p:nvPicPr>
        <p:blipFill>
          <a:blip r:embed="rId3"/>
          <a:stretch>
            <a:fillRect/>
          </a:stretch>
        </p:blipFill>
        <p:spPr>
          <a:xfrm>
            <a:off x="6580635" y="1442023"/>
            <a:ext cx="5177789" cy="397395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1EDD18-164B-4659-A194-9814B11A8DC8}"/>
              </a:ext>
            </a:extLst>
          </p:cNvPr>
          <p:cNvSpPr>
            <a:spLocks noGrp="1"/>
          </p:cNvSpPr>
          <p:nvPr>
            <p:ph type="title"/>
          </p:nvPr>
        </p:nvSpPr>
        <p:spPr>
          <a:xfrm>
            <a:off x="1824038" y="150382"/>
            <a:ext cx="8543925" cy="971837"/>
          </a:xfrm>
        </p:spPr>
        <p:txBody>
          <a:bodyPr anchor="ctr">
            <a:normAutofit/>
          </a:bodyPr>
          <a:lstStyle/>
          <a:p>
            <a:pPr algn="ctr"/>
            <a:r>
              <a:rPr lang="en-GB" dirty="0">
                <a:solidFill>
                  <a:schemeClr val="accent1">
                    <a:lumMod val="75000"/>
                  </a:schemeClr>
                </a:solidFill>
              </a:rPr>
              <a:t>Water is fun!</a:t>
            </a:r>
          </a:p>
        </p:txBody>
      </p:sp>
      <p:sp>
        <p:nvSpPr>
          <p:cNvPr id="4" name="TextBox 3">
            <a:extLst>
              <a:ext uri="{FF2B5EF4-FFF2-40B4-BE49-F238E27FC236}">
                <a16:creationId xmlns:a16="http://schemas.microsoft.com/office/drawing/2014/main" id="{51D2DD9C-770A-438D-347C-3B67329F13C7}"/>
              </a:ext>
            </a:extLst>
          </p:cNvPr>
          <p:cNvSpPr txBox="1"/>
          <p:nvPr/>
        </p:nvSpPr>
        <p:spPr>
          <a:xfrm>
            <a:off x="3619500" y="6553202"/>
            <a:ext cx="4953000" cy="246221"/>
          </a:xfrm>
          <a:prstGeom prst="rect">
            <a:avLst/>
          </a:prstGeom>
          <a:noFill/>
        </p:spPr>
        <p:txBody>
          <a:bodyPr wrap="square">
            <a:spAutoFit/>
          </a:bodyPr>
          <a:lstStyle/>
          <a:p>
            <a:pPr algn="ctr">
              <a:spcAft>
                <a:spcPts val="600"/>
              </a:spcAft>
            </a:pPr>
            <a:r>
              <a:rPr lang="en-US" sz="1000" dirty="0">
                <a:solidFill>
                  <a:schemeClr val="bg1">
                    <a:lumMod val="65000"/>
                  </a:schemeClr>
                </a:solidFill>
                <a:latin typeface="Arial" panose="020B0604020202020204" pitchFamily="34" charset="0"/>
                <a:cs typeface="Arial" panose="020B0604020202020204" pitchFamily="34" charset="0"/>
              </a:rPr>
              <a:t>Royal Life Saving Society UK – www.rlss.org.uk</a:t>
            </a:r>
          </a:p>
        </p:txBody>
      </p:sp>
      <p:pic>
        <p:nvPicPr>
          <p:cNvPr id="8" name="Picture 7" descr="Diagram&#10;&#10;Description automatically generated">
            <a:extLst>
              <a:ext uri="{FF2B5EF4-FFF2-40B4-BE49-F238E27FC236}">
                <a16:creationId xmlns:a16="http://schemas.microsoft.com/office/drawing/2014/main" id="{0392C1E0-4C69-6ECA-7616-ABCB9EF082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2999" y="1001569"/>
            <a:ext cx="9906000" cy="5551632"/>
          </a:xfrm>
          <a:prstGeom prst="rect">
            <a:avLst/>
          </a:prstGeom>
        </p:spPr>
      </p:pic>
    </p:spTree>
    <p:extLst>
      <p:ext uri="{BB962C8B-B14F-4D97-AF65-F5344CB8AC3E}">
        <p14:creationId xmlns:p14="http://schemas.microsoft.com/office/powerpoint/2010/main" val="2732413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 -4.07407E-6 L 0 -0.07222 " pathEditMode="relative" rAng="0" ptsTypes="AA">
                                      <p:cBhvr>
                                        <p:cTn id="6" dur="250" accel="50000" decel="50000" autoRev="1" fill="hold">
                                          <p:stCondLst>
                                            <p:cond delay="0"/>
                                          </p:stCondLst>
                                        </p:cTn>
                                        <p:tgtEl>
                                          <p:spTgt spid="3"/>
                                        </p:tgtEl>
                                        <p:attrNameLst>
                                          <p:attrName>ppt_x</p:attrName>
                                          <p:attrName>ppt_y</p:attrName>
                                        </p:attrNameLst>
                                      </p:cBhvr>
                                      <p:rCtr x="0" y="-3611"/>
                                    </p:animMotion>
                                    <p:animRot by="1500000">
                                      <p:cBhvr>
                                        <p:cTn id="7" dur="125" fill="hold">
                                          <p:stCondLst>
                                            <p:cond delay="0"/>
                                          </p:stCondLst>
                                        </p:cTn>
                                        <p:tgtEl>
                                          <p:spTgt spid="3"/>
                                        </p:tgtEl>
                                        <p:attrNameLst>
                                          <p:attrName>r</p:attrName>
                                        </p:attrNameLst>
                                      </p:cBhvr>
                                    </p:animRot>
                                    <p:animRot by="-1500000">
                                      <p:cBhvr>
                                        <p:cTn id="8" dur="125" fill="hold">
                                          <p:stCondLst>
                                            <p:cond delay="125"/>
                                          </p:stCondLst>
                                        </p:cTn>
                                        <p:tgtEl>
                                          <p:spTgt spid="3"/>
                                        </p:tgtEl>
                                        <p:attrNameLst>
                                          <p:attrName>r</p:attrName>
                                        </p:attrNameLst>
                                      </p:cBhvr>
                                    </p:animRot>
                                    <p:animRot by="-1500000">
                                      <p:cBhvr>
                                        <p:cTn id="9" dur="125" fill="hold">
                                          <p:stCondLst>
                                            <p:cond delay="250"/>
                                          </p:stCondLst>
                                        </p:cTn>
                                        <p:tgtEl>
                                          <p:spTgt spid="3"/>
                                        </p:tgtEl>
                                        <p:attrNameLst>
                                          <p:attrName>r</p:attrName>
                                        </p:attrNameLst>
                                      </p:cBhvr>
                                    </p:animRot>
                                    <p:animRot by="1500000">
                                      <p:cBhvr>
                                        <p:cTn id="10" dur="125" fill="hold">
                                          <p:stCondLst>
                                            <p:cond delay="375"/>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Content Placeholder 19" descr="Text, whiteboard&#10;&#10;Description automatically generated">
            <a:extLst>
              <a:ext uri="{FF2B5EF4-FFF2-40B4-BE49-F238E27FC236}">
                <a16:creationId xmlns:a16="http://schemas.microsoft.com/office/drawing/2014/main" id="{3504E57E-38A5-FE48-1D68-884369B6A60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43000" y="762000"/>
            <a:ext cx="9961488" cy="5802360"/>
          </a:xfrm>
        </p:spPr>
      </p:pic>
      <p:sp>
        <p:nvSpPr>
          <p:cNvPr id="2" name="Title 1">
            <a:extLst>
              <a:ext uri="{FF2B5EF4-FFF2-40B4-BE49-F238E27FC236}">
                <a16:creationId xmlns:a16="http://schemas.microsoft.com/office/drawing/2014/main" id="{A040C68C-7B61-4049-B67F-5A95A4B4D3E1}"/>
              </a:ext>
            </a:extLst>
          </p:cNvPr>
          <p:cNvSpPr>
            <a:spLocks noGrp="1"/>
          </p:cNvSpPr>
          <p:nvPr>
            <p:ph type="title"/>
          </p:nvPr>
        </p:nvSpPr>
        <p:spPr>
          <a:xfrm>
            <a:off x="1423554" y="115545"/>
            <a:ext cx="9344891" cy="838492"/>
          </a:xfrm>
        </p:spPr>
        <p:txBody>
          <a:bodyPr/>
          <a:lstStyle/>
          <a:p>
            <a:pPr algn="ctr"/>
            <a:r>
              <a:rPr lang="en-GB" sz="2800" dirty="0">
                <a:solidFill>
                  <a:schemeClr val="accent1">
                    <a:lumMod val="75000"/>
                  </a:schemeClr>
                </a:solidFill>
              </a:rPr>
              <a:t>What different types of water are there?</a:t>
            </a:r>
          </a:p>
        </p:txBody>
      </p:sp>
      <p:sp>
        <p:nvSpPr>
          <p:cNvPr id="8" name="Rectangle 7">
            <a:extLst>
              <a:ext uri="{FF2B5EF4-FFF2-40B4-BE49-F238E27FC236}">
                <a16:creationId xmlns:a16="http://schemas.microsoft.com/office/drawing/2014/main" id="{94049DDC-E6C9-D2D3-A607-0E14606EE5CA}"/>
              </a:ext>
              <a:ext uri="{C183D7F6-B498-43B3-948B-1728B52AA6E4}">
                <adec:decorative xmlns:adec="http://schemas.microsoft.com/office/drawing/2017/decorative" val="1"/>
              </a:ext>
            </a:extLst>
          </p:cNvPr>
          <p:cNvSpPr/>
          <p:nvPr/>
        </p:nvSpPr>
        <p:spPr>
          <a:xfrm>
            <a:off x="3768095" y="1292262"/>
            <a:ext cx="4980711" cy="3429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2D9FA68-5B69-129D-7DC6-4D9573AC7B64}"/>
              </a:ext>
            </a:extLst>
          </p:cNvPr>
          <p:cNvSpPr txBox="1"/>
          <p:nvPr/>
        </p:nvSpPr>
        <p:spPr>
          <a:xfrm>
            <a:off x="4029838" y="1869124"/>
            <a:ext cx="1117781" cy="461665"/>
          </a:xfrm>
          <a:prstGeom prst="rect">
            <a:avLst/>
          </a:prstGeom>
          <a:noFill/>
        </p:spPr>
        <p:txBody>
          <a:bodyPr wrap="square" rtlCol="0">
            <a:spAutoFit/>
          </a:bodyPr>
          <a:lstStyle/>
          <a:p>
            <a:r>
              <a:rPr lang="en-GB" sz="2400" dirty="0">
                <a:solidFill>
                  <a:schemeClr val="accent6">
                    <a:lumMod val="75000"/>
                  </a:schemeClr>
                </a:solidFill>
                <a:latin typeface="Arial" panose="020B0604020202020204" pitchFamily="34" charset="0"/>
                <a:cs typeface="Arial" panose="020B0604020202020204" pitchFamily="34" charset="0"/>
              </a:rPr>
              <a:t>Rivers</a:t>
            </a:r>
            <a:endParaRPr lang="en-GB" sz="1600" dirty="0">
              <a:solidFill>
                <a:schemeClr val="accent6">
                  <a:lumMod val="75000"/>
                </a:schemeClr>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B60D777-9AD5-74E5-B082-50B65EF48271}"/>
              </a:ext>
            </a:extLst>
          </p:cNvPr>
          <p:cNvSpPr txBox="1"/>
          <p:nvPr/>
        </p:nvSpPr>
        <p:spPr>
          <a:xfrm>
            <a:off x="3492000" y="3487082"/>
            <a:ext cx="1655618" cy="461665"/>
          </a:xfrm>
          <a:prstGeom prst="rect">
            <a:avLst/>
          </a:prstGeom>
          <a:noFill/>
        </p:spPr>
        <p:txBody>
          <a:bodyPr wrap="square" rtlCol="0">
            <a:spAutoFit/>
          </a:bodyPr>
          <a:lstStyle/>
          <a:p>
            <a:r>
              <a:rPr lang="en-GB" sz="2400" dirty="0">
                <a:solidFill>
                  <a:schemeClr val="accent2">
                    <a:lumMod val="75000"/>
                  </a:schemeClr>
                </a:solidFill>
                <a:latin typeface="Arial" panose="020B0604020202020204" pitchFamily="34" charset="0"/>
                <a:cs typeface="Arial" panose="020B0604020202020204" pitchFamily="34" charset="0"/>
              </a:rPr>
              <a:t>The sea</a:t>
            </a:r>
            <a:endParaRPr lang="en-GB" dirty="0">
              <a:solidFill>
                <a:schemeClr val="accent2">
                  <a:lumMod val="75000"/>
                </a:schemeClr>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532AEEA5-C82D-B572-FDC5-5CF9013E2A75}"/>
              </a:ext>
            </a:extLst>
          </p:cNvPr>
          <p:cNvSpPr txBox="1"/>
          <p:nvPr/>
        </p:nvSpPr>
        <p:spPr>
          <a:xfrm>
            <a:off x="8231859" y="3454408"/>
            <a:ext cx="1033893"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Lakes</a:t>
            </a:r>
            <a:endParaRPr lang="en-GB"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2D8285F2-09BE-2066-17FA-5B51685AF890}"/>
              </a:ext>
            </a:extLst>
          </p:cNvPr>
          <p:cNvSpPr txBox="1"/>
          <p:nvPr/>
        </p:nvSpPr>
        <p:spPr>
          <a:xfrm>
            <a:off x="5584253" y="4651640"/>
            <a:ext cx="1783774"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Reservoirs</a:t>
            </a:r>
          </a:p>
        </p:txBody>
      </p:sp>
      <p:sp>
        <p:nvSpPr>
          <p:cNvPr id="10" name="TextBox 9">
            <a:extLst>
              <a:ext uri="{FF2B5EF4-FFF2-40B4-BE49-F238E27FC236}">
                <a16:creationId xmlns:a16="http://schemas.microsoft.com/office/drawing/2014/main" id="{70B72B95-9678-4612-7AEC-FB51D0615E7F}"/>
              </a:ext>
            </a:extLst>
          </p:cNvPr>
          <p:cNvSpPr txBox="1"/>
          <p:nvPr/>
        </p:nvSpPr>
        <p:spPr>
          <a:xfrm>
            <a:off x="4113492" y="4151876"/>
            <a:ext cx="1468577" cy="461665"/>
          </a:xfrm>
          <a:prstGeom prst="rect">
            <a:avLst/>
          </a:prstGeom>
          <a:noFill/>
        </p:spPr>
        <p:txBody>
          <a:bodyPr wrap="square" rtlCol="0">
            <a:spAutoFit/>
          </a:bodyPr>
          <a:lstStyle/>
          <a:p>
            <a:r>
              <a:rPr lang="en-GB" sz="2400" dirty="0">
                <a:solidFill>
                  <a:schemeClr val="accent1">
                    <a:lumMod val="75000"/>
                  </a:schemeClr>
                </a:solidFill>
                <a:latin typeface="Arial" panose="020B0604020202020204" pitchFamily="34" charset="0"/>
                <a:cs typeface="Arial" panose="020B0604020202020204" pitchFamily="34" charset="0"/>
              </a:rPr>
              <a:t>Streams</a:t>
            </a:r>
            <a:endParaRPr lang="en-GB" dirty="0">
              <a:solidFill>
                <a:schemeClr val="accent1">
                  <a:lumMod val="75000"/>
                </a:schemeClr>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2C744E5-A239-5D7A-850C-64891C152215}"/>
              </a:ext>
            </a:extLst>
          </p:cNvPr>
          <p:cNvSpPr txBox="1"/>
          <p:nvPr/>
        </p:nvSpPr>
        <p:spPr>
          <a:xfrm>
            <a:off x="5090031" y="1315861"/>
            <a:ext cx="2483857" cy="461665"/>
          </a:xfrm>
          <a:prstGeom prst="rect">
            <a:avLst/>
          </a:prstGeom>
          <a:noFill/>
        </p:spPr>
        <p:txBody>
          <a:bodyPr wrap="square" rtlCol="0">
            <a:spAutoFit/>
          </a:bodyPr>
          <a:lstStyle/>
          <a:p>
            <a:r>
              <a:rPr lang="en-GB" sz="2400" dirty="0">
                <a:solidFill>
                  <a:schemeClr val="accent1">
                    <a:lumMod val="75000"/>
                  </a:schemeClr>
                </a:solidFill>
                <a:latin typeface="Arial" panose="020B0604020202020204" pitchFamily="34" charset="0"/>
                <a:cs typeface="Arial" panose="020B0604020202020204" pitchFamily="34" charset="0"/>
              </a:rPr>
              <a:t>Swimming pools</a:t>
            </a:r>
            <a:endParaRPr lang="en-GB" dirty="0">
              <a:solidFill>
                <a:schemeClr val="accent1">
                  <a:lumMod val="75000"/>
                </a:schemeClr>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22F3B106-35B9-D59F-AC2E-E62D2E7A9C28}"/>
              </a:ext>
            </a:extLst>
          </p:cNvPr>
          <p:cNvSpPr txBox="1"/>
          <p:nvPr/>
        </p:nvSpPr>
        <p:spPr>
          <a:xfrm>
            <a:off x="3487386" y="2696322"/>
            <a:ext cx="125221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Canals</a:t>
            </a:r>
          </a:p>
        </p:txBody>
      </p:sp>
      <p:sp>
        <p:nvSpPr>
          <p:cNvPr id="14" name="TextBox 13">
            <a:extLst>
              <a:ext uri="{FF2B5EF4-FFF2-40B4-BE49-F238E27FC236}">
                <a16:creationId xmlns:a16="http://schemas.microsoft.com/office/drawing/2014/main" id="{FD0FA841-DBC9-20E2-C633-780E6ECF314C}"/>
              </a:ext>
            </a:extLst>
          </p:cNvPr>
          <p:cNvSpPr txBox="1"/>
          <p:nvPr/>
        </p:nvSpPr>
        <p:spPr>
          <a:xfrm>
            <a:off x="7667956" y="1891610"/>
            <a:ext cx="1731816" cy="461665"/>
          </a:xfrm>
          <a:prstGeom prst="rect">
            <a:avLst/>
          </a:prstGeom>
          <a:noFill/>
        </p:spPr>
        <p:txBody>
          <a:bodyPr wrap="square" rtlCol="0">
            <a:spAutoFit/>
          </a:bodyPr>
          <a:lstStyle/>
          <a:p>
            <a:r>
              <a:rPr lang="en-GB" sz="2400" dirty="0">
                <a:solidFill>
                  <a:schemeClr val="accent2">
                    <a:lumMod val="75000"/>
                  </a:schemeClr>
                </a:solidFill>
                <a:latin typeface="Arial" panose="020B0604020202020204" pitchFamily="34" charset="0"/>
                <a:cs typeface="Arial" panose="020B0604020202020204" pitchFamily="34" charset="0"/>
              </a:rPr>
              <a:t>Hot tubs</a:t>
            </a:r>
          </a:p>
        </p:txBody>
      </p:sp>
      <p:sp>
        <p:nvSpPr>
          <p:cNvPr id="15" name="TextBox 14">
            <a:extLst>
              <a:ext uri="{FF2B5EF4-FFF2-40B4-BE49-F238E27FC236}">
                <a16:creationId xmlns:a16="http://schemas.microsoft.com/office/drawing/2014/main" id="{4DAC6308-962F-9717-D00B-8223D69DC41D}"/>
              </a:ext>
            </a:extLst>
          </p:cNvPr>
          <p:cNvSpPr txBox="1"/>
          <p:nvPr/>
        </p:nvSpPr>
        <p:spPr>
          <a:xfrm>
            <a:off x="5111532" y="2763807"/>
            <a:ext cx="2483857" cy="954107"/>
          </a:xfrm>
          <a:prstGeom prst="rect">
            <a:avLst/>
          </a:prstGeom>
          <a:noFill/>
        </p:spPr>
        <p:txBody>
          <a:bodyPr wrap="square" rtlCol="0">
            <a:spAutoFit/>
          </a:bodyPr>
          <a:lstStyle/>
          <a:p>
            <a:pPr algn="ctr"/>
            <a:r>
              <a:rPr lang="en-GB" sz="2800" dirty="0">
                <a:solidFill>
                  <a:schemeClr val="accent1">
                    <a:lumMod val="75000"/>
                  </a:schemeClr>
                </a:solidFill>
                <a:latin typeface="Arial" panose="020B0604020202020204" pitchFamily="34" charset="0"/>
                <a:cs typeface="Arial" panose="020B0604020202020204" pitchFamily="34" charset="0"/>
              </a:rPr>
              <a:t>How many did you guess?!</a:t>
            </a:r>
          </a:p>
        </p:txBody>
      </p:sp>
      <p:sp>
        <p:nvSpPr>
          <p:cNvPr id="16" name="TextBox 15">
            <a:extLst>
              <a:ext uri="{FF2B5EF4-FFF2-40B4-BE49-F238E27FC236}">
                <a16:creationId xmlns:a16="http://schemas.microsoft.com/office/drawing/2014/main" id="{771B3064-CB28-51AB-9D9C-AB58EBC709A8}"/>
              </a:ext>
            </a:extLst>
          </p:cNvPr>
          <p:cNvSpPr txBox="1"/>
          <p:nvPr/>
        </p:nvSpPr>
        <p:spPr>
          <a:xfrm>
            <a:off x="8211318" y="2720763"/>
            <a:ext cx="1188455" cy="461665"/>
          </a:xfrm>
          <a:prstGeom prst="rect">
            <a:avLst/>
          </a:prstGeom>
          <a:noFill/>
        </p:spPr>
        <p:txBody>
          <a:bodyPr wrap="square" rtlCol="0">
            <a:spAutoFit/>
          </a:bodyPr>
          <a:lstStyle/>
          <a:p>
            <a:r>
              <a:rPr lang="en-GB" sz="2400" dirty="0">
                <a:solidFill>
                  <a:srgbClr val="FF0000"/>
                </a:solidFill>
                <a:latin typeface="Arial" panose="020B0604020202020204" pitchFamily="34" charset="0"/>
                <a:cs typeface="Arial" panose="020B0604020202020204" pitchFamily="34" charset="0"/>
              </a:rPr>
              <a:t>Ponds</a:t>
            </a:r>
          </a:p>
        </p:txBody>
      </p:sp>
      <p:sp>
        <p:nvSpPr>
          <p:cNvPr id="17" name="TextBox 16">
            <a:extLst>
              <a:ext uri="{FF2B5EF4-FFF2-40B4-BE49-F238E27FC236}">
                <a16:creationId xmlns:a16="http://schemas.microsoft.com/office/drawing/2014/main" id="{A80C736B-244C-2CA3-9E2D-7E5604D2B8B0}"/>
              </a:ext>
            </a:extLst>
          </p:cNvPr>
          <p:cNvSpPr txBox="1"/>
          <p:nvPr/>
        </p:nvSpPr>
        <p:spPr>
          <a:xfrm>
            <a:off x="7744422" y="4155757"/>
            <a:ext cx="1117138" cy="461665"/>
          </a:xfrm>
          <a:prstGeom prst="rect">
            <a:avLst/>
          </a:prstGeom>
          <a:noFill/>
        </p:spPr>
        <p:txBody>
          <a:bodyPr wrap="square" rtlCol="0">
            <a:spAutoFit/>
          </a:bodyPr>
          <a:lstStyle/>
          <a:p>
            <a:r>
              <a:rPr lang="en-GB" sz="2400" dirty="0">
                <a:solidFill>
                  <a:srgbClr val="00B050"/>
                </a:solidFill>
                <a:latin typeface="Arial" panose="020B0604020202020204" pitchFamily="34" charset="0"/>
                <a:cs typeface="Arial" panose="020B0604020202020204" pitchFamily="34" charset="0"/>
              </a:rPr>
              <a:t>Baths</a:t>
            </a:r>
            <a:endParaRPr lang="en-GB" dirty="0">
              <a:solidFill>
                <a:srgbClr val="00B050"/>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DE82889-0189-D0E2-1DBD-4CC7AB5BEC0B}"/>
              </a:ext>
            </a:extLst>
          </p:cNvPr>
          <p:cNvSpPr txBox="1"/>
          <p:nvPr/>
        </p:nvSpPr>
        <p:spPr>
          <a:xfrm>
            <a:off x="3276599" y="6564361"/>
            <a:ext cx="4953000" cy="246221"/>
          </a:xfrm>
          <a:prstGeom prst="rect">
            <a:avLst/>
          </a:prstGeom>
          <a:noFill/>
        </p:spPr>
        <p:txBody>
          <a:bodyPr wrap="square">
            <a:spAutoFit/>
          </a:bodyPr>
          <a:lstStyle/>
          <a:p>
            <a:pPr algn="ctr">
              <a:spcAft>
                <a:spcPts val="600"/>
              </a:spcAft>
            </a:pPr>
            <a:r>
              <a:rPr lang="en-US" sz="1000" dirty="0">
                <a:solidFill>
                  <a:schemeClr val="bg1">
                    <a:lumMod val="65000"/>
                  </a:schemeClr>
                </a:solidFill>
                <a:latin typeface="Arial" panose="020B0604020202020204" pitchFamily="34" charset="0"/>
                <a:cs typeface="Arial" panose="020B0604020202020204" pitchFamily="34" charset="0"/>
              </a:rPr>
              <a:t>Royal Life Saving Society UK – www.rlss.org.uk</a:t>
            </a:r>
          </a:p>
        </p:txBody>
      </p:sp>
    </p:spTree>
    <p:extLst>
      <p:ext uri="{BB962C8B-B14F-4D97-AF65-F5344CB8AC3E}">
        <p14:creationId xmlns:p14="http://schemas.microsoft.com/office/powerpoint/2010/main" val="543405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circle(in)">
                                      <p:cBhvr>
                                        <p:cTn id="4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9" grpId="0"/>
      <p:bldP spid="10" grpId="0"/>
      <p:bldP spid="11" grpId="0"/>
      <p:bldP spid="12" grpId="0"/>
      <p:bldP spid="14" grpId="0"/>
      <p:bldP spid="15"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F81F4-DE8D-D388-7731-C033D86551E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CFEBEA-026D-D112-430B-A532A76DBB40}"/>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E850ED50-C370-BA1A-1727-95CDF4BD101C}"/>
              </a:ext>
            </a:extLst>
          </p:cNvPr>
          <p:cNvSpPr>
            <a:spLocks noGrp="1"/>
          </p:cNvSpPr>
          <p:nvPr>
            <p:ph type="ftr" sz="quarter" idx="11"/>
          </p:nvPr>
        </p:nvSpPr>
        <p:spPr/>
        <p:txBody>
          <a:bodyPr/>
          <a:lstStyle/>
          <a:p>
            <a:r>
              <a:rPr lang="en-US"/>
              <a:t>Royal Life Saving Society UK – www.rlss.org.uk</a:t>
            </a:r>
            <a:endParaRPr lang="en-US" dirty="0"/>
          </a:p>
        </p:txBody>
      </p:sp>
      <p:pic>
        <p:nvPicPr>
          <p:cNvPr id="6" name="Picture 5">
            <a:extLst>
              <a:ext uri="{FF2B5EF4-FFF2-40B4-BE49-F238E27FC236}">
                <a16:creationId xmlns:a16="http://schemas.microsoft.com/office/drawing/2014/main" id="{D18D1EE2-BD13-75A9-F633-280B04B3F6F9}"/>
              </a:ext>
            </a:extLst>
          </p:cNvPr>
          <p:cNvPicPr>
            <a:picLocks noChangeAspect="1"/>
          </p:cNvPicPr>
          <p:nvPr/>
        </p:nvPicPr>
        <p:blipFill>
          <a:blip r:embed="rId3"/>
          <a:stretch>
            <a:fillRect/>
          </a:stretch>
        </p:blipFill>
        <p:spPr>
          <a:xfrm>
            <a:off x="1143000" y="0"/>
            <a:ext cx="9906000" cy="6858000"/>
          </a:xfrm>
          <a:prstGeom prst="rect">
            <a:avLst/>
          </a:prstGeom>
        </p:spPr>
      </p:pic>
    </p:spTree>
    <p:extLst>
      <p:ext uri="{BB962C8B-B14F-4D97-AF65-F5344CB8AC3E}">
        <p14:creationId xmlns:p14="http://schemas.microsoft.com/office/powerpoint/2010/main" val="4274601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9756D90-A6CD-6928-08FB-C3F09A8FDC4B}"/>
              </a:ext>
            </a:extLst>
          </p:cNvPr>
          <p:cNvPicPr>
            <a:picLocks noChangeAspect="1"/>
          </p:cNvPicPr>
          <p:nvPr/>
        </p:nvPicPr>
        <p:blipFill>
          <a:blip r:embed="rId3"/>
          <a:srcRect b="5487"/>
          <a:stretch/>
        </p:blipFill>
        <p:spPr>
          <a:xfrm>
            <a:off x="1143020" y="10"/>
            <a:ext cx="9905980" cy="6857990"/>
          </a:xfrm>
          <a:prstGeom prst="rect">
            <a:avLst/>
          </a:prstGeom>
          <a:noFill/>
        </p:spPr>
      </p:pic>
      <p:sp>
        <p:nvSpPr>
          <p:cNvPr id="4" name="Footer Placeholder 3">
            <a:extLst>
              <a:ext uri="{FF2B5EF4-FFF2-40B4-BE49-F238E27FC236}">
                <a16:creationId xmlns:a16="http://schemas.microsoft.com/office/drawing/2014/main" id="{E850ED50-C370-BA1A-1727-95CDF4BD101C}"/>
              </a:ext>
            </a:extLst>
          </p:cNvPr>
          <p:cNvSpPr>
            <a:spLocks noGrp="1"/>
          </p:cNvSpPr>
          <p:nvPr>
            <p:ph type="ftr" sz="quarter" idx="11"/>
          </p:nvPr>
        </p:nvSpPr>
        <p:spPr/>
        <p:txBody>
          <a:bodyPr/>
          <a:lstStyle/>
          <a:p>
            <a:pPr>
              <a:spcAft>
                <a:spcPts val="600"/>
              </a:spcAft>
            </a:pPr>
            <a:r>
              <a:rPr lang="en-US"/>
              <a:t>Royal Life Saving Society UK – www.rlss.org.uk</a:t>
            </a:r>
          </a:p>
        </p:txBody>
      </p:sp>
      <p:sp>
        <p:nvSpPr>
          <p:cNvPr id="7" name="TextBox 6">
            <a:extLst>
              <a:ext uri="{FF2B5EF4-FFF2-40B4-BE49-F238E27FC236}">
                <a16:creationId xmlns:a16="http://schemas.microsoft.com/office/drawing/2014/main" id="{7F098B0E-E71A-A410-2905-44AEA1055C6B}"/>
              </a:ext>
            </a:extLst>
          </p:cNvPr>
          <p:cNvSpPr txBox="1"/>
          <p:nvPr/>
        </p:nvSpPr>
        <p:spPr>
          <a:xfrm>
            <a:off x="3202260" y="215591"/>
            <a:ext cx="5761463" cy="646331"/>
          </a:xfrm>
          <a:prstGeom prst="rect">
            <a:avLst/>
          </a:prstGeom>
          <a:noFill/>
        </p:spPr>
        <p:txBody>
          <a:bodyPr wrap="square" rtlCol="0">
            <a:spAutoFit/>
          </a:bodyPr>
          <a:lstStyle/>
          <a:p>
            <a:pPr algn="ctr"/>
            <a:r>
              <a:rPr lang="en-GB" sz="3600" dirty="0"/>
              <a:t>Water safety at the beach</a:t>
            </a:r>
            <a:endParaRPr lang="en-GB" dirty="0"/>
          </a:p>
        </p:txBody>
      </p:sp>
    </p:spTree>
    <p:extLst>
      <p:ext uri="{BB962C8B-B14F-4D97-AF65-F5344CB8AC3E}">
        <p14:creationId xmlns:p14="http://schemas.microsoft.com/office/powerpoint/2010/main" val="2904443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4">
            <a:extLst>
              <a:ext uri="{FF2B5EF4-FFF2-40B4-BE49-F238E27FC236}">
                <a16:creationId xmlns:a16="http://schemas.microsoft.com/office/drawing/2014/main" id="{8F8FDD45-881E-DD10-2AE9-DC653970B25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extBox 9">
            <a:extLst>
              <a:ext uri="{FF2B5EF4-FFF2-40B4-BE49-F238E27FC236}">
                <a16:creationId xmlns:a16="http://schemas.microsoft.com/office/drawing/2014/main" id="{BEFE2C76-B05D-68B1-F767-EEBB393E0745}"/>
              </a:ext>
            </a:extLst>
          </p:cNvPr>
          <p:cNvSpPr txBox="1"/>
          <p:nvPr/>
        </p:nvSpPr>
        <p:spPr>
          <a:xfrm>
            <a:off x="3771900" y="6435436"/>
            <a:ext cx="4953000" cy="261610"/>
          </a:xfrm>
          <a:prstGeom prst="rect">
            <a:avLst/>
          </a:prstGeom>
          <a:noFill/>
        </p:spPr>
        <p:txBody>
          <a:bodyPr wrap="square">
            <a:spAutoFit/>
          </a:bodyPr>
          <a:lstStyle/>
          <a:p>
            <a:pPr algn="ctr">
              <a:spcAft>
                <a:spcPts val="600"/>
              </a:spcAft>
            </a:pPr>
            <a:r>
              <a:rPr lang="en-US" sz="1100" dirty="0">
                <a:solidFill>
                  <a:schemeClr val="bg1">
                    <a:lumMod val="65000"/>
                  </a:schemeClr>
                </a:solidFill>
              </a:rPr>
              <a:t>Royal Life Saving Society UK – www.rlss.org.uk</a:t>
            </a:r>
          </a:p>
        </p:txBody>
      </p:sp>
      <p:sp>
        <p:nvSpPr>
          <p:cNvPr id="5" name="TextBox 4">
            <a:extLst>
              <a:ext uri="{FF2B5EF4-FFF2-40B4-BE49-F238E27FC236}">
                <a16:creationId xmlns:a16="http://schemas.microsoft.com/office/drawing/2014/main" id="{617DD8C1-31A9-DC12-795B-21E09ACF73B6}"/>
              </a:ext>
            </a:extLst>
          </p:cNvPr>
          <p:cNvSpPr txBox="1"/>
          <p:nvPr/>
        </p:nvSpPr>
        <p:spPr>
          <a:xfrm>
            <a:off x="722948" y="5884664"/>
            <a:ext cx="6097904" cy="369332"/>
          </a:xfrm>
          <a:prstGeom prst="rect">
            <a:avLst/>
          </a:prstGeom>
          <a:noFill/>
        </p:spPr>
        <p:txBody>
          <a:bodyPr wrap="square">
            <a:spAutoFit/>
          </a:bodyPr>
          <a:lstStyle/>
          <a:p>
            <a:r>
              <a:rPr lang="en-GB" dirty="0"/>
              <a:t>https://www.youtube.com/watch?v=zwzB7So7jSM</a:t>
            </a:r>
          </a:p>
        </p:txBody>
      </p:sp>
      <p:pic>
        <p:nvPicPr>
          <p:cNvPr id="8" name="Picture 7">
            <a:extLst>
              <a:ext uri="{FF2B5EF4-FFF2-40B4-BE49-F238E27FC236}">
                <a16:creationId xmlns:a16="http://schemas.microsoft.com/office/drawing/2014/main" id="{6D840B90-5816-D608-3699-4651E03BB224}"/>
              </a:ext>
            </a:extLst>
          </p:cNvPr>
          <p:cNvPicPr>
            <a:picLocks noChangeAspect="1"/>
          </p:cNvPicPr>
          <p:nvPr/>
        </p:nvPicPr>
        <p:blipFill>
          <a:blip r:embed="rId3"/>
          <a:stretch>
            <a:fillRect/>
          </a:stretch>
        </p:blipFill>
        <p:spPr>
          <a:xfrm>
            <a:off x="2091356" y="834979"/>
            <a:ext cx="7704488" cy="3673158"/>
          </a:xfrm>
          <a:prstGeom prst="rect">
            <a:avLst/>
          </a:prstGeom>
        </p:spPr>
      </p:pic>
    </p:spTree>
    <p:extLst>
      <p:ext uri="{BB962C8B-B14F-4D97-AF65-F5344CB8AC3E}">
        <p14:creationId xmlns:p14="http://schemas.microsoft.com/office/powerpoint/2010/main" val="4222073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04D408A-32BA-1158-249F-B536028B8B6F}"/>
              </a:ext>
            </a:extLst>
          </p:cNvPr>
          <p:cNvSpPr txBox="1"/>
          <p:nvPr/>
        </p:nvSpPr>
        <p:spPr>
          <a:xfrm>
            <a:off x="560020" y="1567214"/>
            <a:ext cx="11071959" cy="4867999"/>
          </a:xfrm>
          <a:prstGeom prst="rect">
            <a:avLst/>
          </a:prstGeom>
          <a:noFill/>
        </p:spPr>
        <p:txBody>
          <a:bodyPr wrap="square">
            <a:spAutoFit/>
          </a:bodyPr>
          <a:lstStyle/>
          <a:p>
            <a:pPr algn="l" fontAlgn="base">
              <a:spcAft>
                <a:spcPts val="1575"/>
              </a:spcAft>
              <a:buNone/>
            </a:pPr>
            <a:r>
              <a:rPr lang="en-GB" sz="2800" b="0" i="0" dirty="0">
                <a:solidFill>
                  <a:srgbClr val="000000"/>
                </a:solidFill>
                <a:effectLst/>
                <a:latin typeface="Inter"/>
              </a:rPr>
              <a:t>When you enter cold water unexpectedly, your body doesn’t ask for permission to react; it enters a state of physiological panic.</a:t>
            </a:r>
          </a:p>
          <a:p>
            <a:pPr algn="l" fontAlgn="base">
              <a:spcBef>
                <a:spcPts val="750"/>
              </a:spcBef>
              <a:spcAft>
                <a:spcPts val="1500"/>
              </a:spcAft>
              <a:buFont typeface="Arial" panose="020B0604020202020204" pitchFamily="34" charset="0"/>
              <a:buChar char="•"/>
            </a:pPr>
            <a:r>
              <a:rPr lang="en-GB" sz="2800" b="1" i="0" dirty="0">
                <a:solidFill>
                  <a:srgbClr val="000000"/>
                </a:solidFill>
                <a:effectLst/>
                <a:latin typeface="inherit"/>
              </a:rPr>
              <a:t> The Involuntary Gasp:</a:t>
            </a:r>
            <a:r>
              <a:rPr lang="en-GB" sz="2800" b="0" i="0" dirty="0">
                <a:solidFill>
                  <a:srgbClr val="000000"/>
                </a:solidFill>
                <a:effectLst/>
                <a:latin typeface="inherit"/>
              </a:rPr>
              <a:t> The sudden drop in skin temperature triggers a massive intake of air. If your head is underwater, you will inhale water directly into your lungs.</a:t>
            </a:r>
          </a:p>
          <a:p>
            <a:pPr algn="l" fontAlgn="base">
              <a:spcBef>
                <a:spcPts val="750"/>
              </a:spcBef>
              <a:spcAft>
                <a:spcPts val="1500"/>
              </a:spcAft>
              <a:buFont typeface="Arial" panose="020B0604020202020204" pitchFamily="34" charset="0"/>
              <a:buChar char="•"/>
            </a:pPr>
            <a:r>
              <a:rPr lang="en-GB" sz="2800" b="1" i="0" dirty="0">
                <a:solidFill>
                  <a:srgbClr val="000000"/>
                </a:solidFill>
                <a:effectLst/>
                <a:latin typeface="inherit"/>
              </a:rPr>
              <a:t> Hyperventilation:</a:t>
            </a:r>
            <a:r>
              <a:rPr lang="en-GB" sz="2800" b="0" i="0" dirty="0">
                <a:solidFill>
                  <a:srgbClr val="000000"/>
                </a:solidFill>
                <a:effectLst/>
                <a:latin typeface="inherit"/>
              </a:rPr>
              <a:t> Your breathing rate can increase by up to 10 times. This leads to panic and a feeling of suffocation.</a:t>
            </a:r>
          </a:p>
          <a:p>
            <a:pPr algn="l" fontAlgn="base">
              <a:spcBef>
                <a:spcPts val="750"/>
              </a:spcBef>
              <a:spcAft>
                <a:spcPts val="1500"/>
              </a:spcAft>
              <a:buFont typeface="Arial" panose="020B0604020202020204" pitchFamily="34" charset="0"/>
              <a:buChar char="•"/>
            </a:pPr>
            <a:r>
              <a:rPr lang="en-GB" sz="2800" b="1" dirty="0">
                <a:solidFill>
                  <a:srgbClr val="000000"/>
                </a:solidFill>
                <a:latin typeface="inherit"/>
              </a:rPr>
              <a:t> </a:t>
            </a:r>
            <a:r>
              <a:rPr lang="en-GB" sz="2800" b="1" i="0" dirty="0">
                <a:solidFill>
                  <a:srgbClr val="000000"/>
                </a:solidFill>
                <a:effectLst/>
                <a:latin typeface="inherit"/>
              </a:rPr>
              <a:t>Cardiac Stress:</a:t>
            </a:r>
            <a:r>
              <a:rPr lang="en-GB" sz="2800" b="0" i="0" dirty="0">
                <a:solidFill>
                  <a:srgbClr val="000000"/>
                </a:solidFill>
                <a:effectLst/>
                <a:latin typeface="inherit"/>
              </a:rPr>
              <a:t> Your blood vessels constrict instantly, causing a spike in blood pressure that can lead to cardiac arrest, even in healthy individuals.</a:t>
            </a:r>
          </a:p>
        </p:txBody>
      </p:sp>
      <p:sp>
        <p:nvSpPr>
          <p:cNvPr id="6" name="TextBox 5">
            <a:extLst>
              <a:ext uri="{FF2B5EF4-FFF2-40B4-BE49-F238E27FC236}">
                <a16:creationId xmlns:a16="http://schemas.microsoft.com/office/drawing/2014/main" id="{041F5FF5-4212-B57B-333C-0D6D17C0A32B}"/>
              </a:ext>
            </a:extLst>
          </p:cNvPr>
          <p:cNvSpPr txBox="1"/>
          <p:nvPr/>
        </p:nvSpPr>
        <p:spPr>
          <a:xfrm>
            <a:off x="3713519" y="294968"/>
            <a:ext cx="4764959" cy="769441"/>
          </a:xfrm>
          <a:prstGeom prst="rect">
            <a:avLst/>
          </a:prstGeom>
          <a:noFill/>
        </p:spPr>
        <p:txBody>
          <a:bodyPr wrap="none" rtlCol="0">
            <a:spAutoFit/>
          </a:bodyPr>
          <a:lstStyle/>
          <a:p>
            <a:r>
              <a:rPr lang="en-GB" sz="4400" b="1" dirty="0"/>
              <a:t>Cold Water Shock</a:t>
            </a:r>
          </a:p>
        </p:txBody>
      </p:sp>
    </p:spTree>
    <p:extLst>
      <p:ext uri="{BB962C8B-B14F-4D97-AF65-F5344CB8AC3E}">
        <p14:creationId xmlns:p14="http://schemas.microsoft.com/office/powerpoint/2010/main" val="3381336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1A2D8E0-488F-6DFA-C786-1F59CC1FA044}"/>
              </a:ext>
            </a:extLst>
          </p:cNvPr>
          <p:cNvPicPr>
            <a:picLocks noChangeAspect="1"/>
          </p:cNvPicPr>
          <p:nvPr/>
        </p:nvPicPr>
        <p:blipFill>
          <a:blip r:embed="rId2"/>
          <a:stretch>
            <a:fillRect/>
          </a:stretch>
        </p:blipFill>
        <p:spPr>
          <a:xfrm>
            <a:off x="0" y="0"/>
            <a:ext cx="4572000" cy="6858000"/>
          </a:xfrm>
          <a:prstGeom prst="rect">
            <a:avLst/>
          </a:prstGeom>
        </p:spPr>
      </p:pic>
      <p:sp>
        <p:nvSpPr>
          <p:cNvPr id="7" name="TextBox 6">
            <a:extLst>
              <a:ext uri="{FF2B5EF4-FFF2-40B4-BE49-F238E27FC236}">
                <a16:creationId xmlns:a16="http://schemas.microsoft.com/office/drawing/2014/main" id="{35CCF8EB-39E8-19BF-5A54-16720136757D}"/>
              </a:ext>
            </a:extLst>
          </p:cNvPr>
          <p:cNvSpPr txBox="1"/>
          <p:nvPr/>
        </p:nvSpPr>
        <p:spPr>
          <a:xfrm>
            <a:off x="4900612" y="533335"/>
            <a:ext cx="6689407" cy="5791329"/>
          </a:xfrm>
          <a:prstGeom prst="rect">
            <a:avLst/>
          </a:prstGeom>
          <a:noFill/>
        </p:spPr>
        <p:txBody>
          <a:bodyPr wrap="square">
            <a:spAutoFit/>
          </a:bodyPr>
          <a:lstStyle/>
          <a:p>
            <a:pPr algn="l" fontAlgn="base">
              <a:spcAft>
                <a:spcPts val="1575"/>
              </a:spcAft>
              <a:buNone/>
            </a:pPr>
            <a:r>
              <a:rPr lang="en-GB" sz="2400" b="0" i="0" dirty="0">
                <a:solidFill>
                  <a:srgbClr val="000000"/>
                </a:solidFill>
                <a:effectLst/>
                <a:latin typeface="Inter"/>
              </a:rPr>
              <a:t>When you enter cold water unexpectedly, your body doesn’t ask for permission to react; it enters a state of physiological panic.</a:t>
            </a:r>
          </a:p>
          <a:p>
            <a:pPr algn="l" fontAlgn="base">
              <a:spcBef>
                <a:spcPts val="750"/>
              </a:spcBef>
              <a:spcAft>
                <a:spcPts val="1500"/>
              </a:spcAft>
              <a:buFont typeface="Arial" panose="020B0604020202020204" pitchFamily="34" charset="0"/>
              <a:buChar char="•"/>
            </a:pPr>
            <a:r>
              <a:rPr lang="en-GB" sz="2400" b="1" i="0" dirty="0">
                <a:solidFill>
                  <a:srgbClr val="000000"/>
                </a:solidFill>
                <a:effectLst/>
                <a:latin typeface="inherit"/>
              </a:rPr>
              <a:t> The Involuntary Gasp:</a:t>
            </a:r>
            <a:r>
              <a:rPr lang="en-GB" sz="2400" b="0" i="0" dirty="0">
                <a:solidFill>
                  <a:srgbClr val="000000"/>
                </a:solidFill>
                <a:effectLst/>
                <a:latin typeface="inherit"/>
              </a:rPr>
              <a:t> The sudden drop in skin temperature triggers a massive intake of air. If your head is underwater, you will inhale water directly into your lungs.</a:t>
            </a:r>
          </a:p>
          <a:p>
            <a:pPr algn="l" fontAlgn="base">
              <a:spcBef>
                <a:spcPts val="750"/>
              </a:spcBef>
              <a:spcAft>
                <a:spcPts val="1500"/>
              </a:spcAft>
              <a:buFont typeface="Arial" panose="020B0604020202020204" pitchFamily="34" charset="0"/>
              <a:buChar char="•"/>
            </a:pPr>
            <a:r>
              <a:rPr lang="en-GB" sz="2400" b="1" i="0" dirty="0">
                <a:solidFill>
                  <a:srgbClr val="000000"/>
                </a:solidFill>
                <a:effectLst/>
                <a:latin typeface="inherit"/>
              </a:rPr>
              <a:t> Hyperventilation:</a:t>
            </a:r>
            <a:r>
              <a:rPr lang="en-GB" sz="2400" b="0" i="0" dirty="0">
                <a:solidFill>
                  <a:srgbClr val="000000"/>
                </a:solidFill>
                <a:effectLst/>
                <a:latin typeface="inherit"/>
              </a:rPr>
              <a:t> Your breathing rate can increase by up to 10 times. This leads to panic and a feeling of suffocation.</a:t>
            </a:r>
          </a:p>
          <a:p>
            <a:pPr algn="l" fontAlgn="base">
              <a:spcBef>
                <a:spcPts val="750"/>
              </a:spcBef>
              <a:spcAft>
                <a:spcPts val="1500"/>
              </a:spcAft>
              <a:buFont typeface="Arial" panose="020B0604020202020204" pitchFamily="34" charset="0"/>
              <a:buChar char="•"/>
            </a:pPr>
            <a:r>
              <a:rPr lang="en-GB" sz="2400" b="1" dirty="0">
                <a:solidFill>
                  <a:srgbClr val="000000"/>
                </a:solidFill>
                <a:latin typeface="inherit"/>
              </a:rPr>
              <a:t> </a:t>
            </a:r>
            <a:r>
              <a:rPr lang="en-GB" sz="2400" b="1" i="0" dirty="0">
                <a:solidFill>
                  <a:srgbClr val="000000"/>
                </a:solidFill>
                <a:effectLst/>
                <a:latin typeface="inherit"/>
              </a:rPr>
              <a:t>Cardiac Stress:</a:t>
            </a:r>
            <a:r>
              <a:rPr lang="en-GB" sz="2400" b="0" i="0" dirty="0">
                <a:solidFill>
                  <a:srgbClr val="000000"/>
                </a:solidFill>
                <a:effectLst/>
                <a:latin typeface="inherit"/>
              </a:rPr>
              <a:t> Your blood vessels constrict instantly, causing a spike in blood pressure that can lead to cardiac arrest, even in healthy individuals</a:t>
            </a:r>
            <a:endParaRPr lang="en-GB" sz="2400" dirty="0"/>
          </a:p>
        </p:txBody>
      </p:sp>
    </p:spTree>
    <p:extLst>
      <p:ext uri="{BB962C8B-B14F-4D97-AF65-F5344CB8AC3E}">
        <p14:creationId xmlns:p14="http://schemas.microsoft.com/office/powerpoint/2010/main" val="17118141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72D43-0C9C-724A-0FF9-4BB7AE28DE80}"/>
              </a:ext>
            </a:extLst>
          </p:cNvPr>
          <p:cNvSpPr>
            <a:spLocks noGrp="1"/>
          </p:cNvSpPr>
          <p:nvPr>
            <p:ph type="title"/>
          </p:nvPr>
        </p:nvSpPr>
        <p:spPr>
          <a:xfrm>
            <a:off x="601980" y="1440180"/>
            <a:ext cx="10988040" cy="2731611"/>
          </a:xfrm>
        </p:spPr>
        <p:txBody>
          <a:bodyPr>
            <a:normAutofit fontScale="90000"/>
          </a:bodyPr>
          <a:lstStyle/>
          <a:p>
            <a:pPr algn="ctr"/>
            <a:r>
              <a:rPr lang="en-GB" sz="6600" dirty="0"/>
              <a:t>Even strong swimmers experience </a:t>
            </a:r>
            <a:br>
              <a:rPr lang="en-GB" sz="6600" dirty="0"/>
            </a:br>
            <a:r>
              <a:rPr lang="en-GB" sz="6600" dirty="0"/>
              <a:t>Cold Water Shock!</a:t>
            </a:r>
          </a:p>
        </p:txBody>
      </p:sp>
    </p:spTree>
    <p:extLst>
      <p:ext uri="{BB962C8B-B14F-4D97-AF65-F5344CB8AC3E}">
        <p14:creationId xmlns:p14="http://schemas.microsoft.com/office/powerpoint/2010/main" val="1447074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EB9D4D6-0629-5707-0CDA-BED6578DD411}"/>
              </a:ext>
            </a:extLst>
          </p:cNvPr>
          <p:cNvSpPr>
            <a:spLocks noGrp="1"/>
          </p:cNvSpPr>
          <p:nvPr>
            <p:ph idx="1"/>
          </p:nvPr>
        </p:nvSpPr>
        <p:spPr/>
        <p:txBody>
          <a:bodyPr/>
          <a:lstStyle/>
          <a:p>
            <a:endParaRPr lang="en-GB"/>
          </a:p>
        </p:txBody>
      </p:sp>
      <p:pic>
        <p:nvPicPr>
          <p:cNvPr id="4" name="Picture 3" descr="Water safety – cold water shock - Lifeboat Jersey">
            <a:extLst>
              <a:ext uri="{FF2B5EF4-FFF2-40B4-BE49-F238E27FC236}">
                <a16:creationId xmlns:a16="http://schemas.microsoft.com/office/drawing/2014/main" id="{AB25DE99-ABD0-32C5-802B-A8891BD8CAB6}"/>
              </a:ext>
            </a:extLst>
          </p:cNvPr>
          <p:cNvPicPr>
            <a:picLocks noChangeAspect="1"/>
          </p:cNvPicPr>
          <p:nvPr/>
        </p:nvPicPr>
        <p:blipFill>
          <a:blip r:embed="rId2"/>
          <a:stretch>
            <a:fillRect/>
          </a:stretch>
        </p:blipFill>
        <p:spPr>
          <a:xfrm>
            <a:off x="248486" y="505243"/>
            <a:ext cx="11695027" cy="5847514"/>
          </a:xfrm>
          <a:prstGeom prst="rect">
            <a:avLst/>
          </a:prstGeom>
        </p:spPr>
      </p:pic>
    </p:spTree>
    <p:extLst>
      <p:ext uri="{BB962C8B-B14F-4D97-AF65-F5344CB8AC3E}">
        <p14:creationId xmlns:p14="http://schemas.microsoft.com/office/powerpoint/2010/main" val="2875995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75D55-9535-0F73-49DC-4F0598160F9B}"/>
              </a:ext>
            </a:extLst>
          </p:cNvPr>
          <p:cNvSpPr>
            <a:spLocks noGrp="1"/>
          </p:cNvSpPr>
          <p:nvPr>
            <p:ph type="title"/>
          </p:nvPr>
        </p:nvSpPr>
        <p:spPr/>
        <p:txBody>
          <a:bodyPr/>
          <a:lstStyle/>
          <a:p>
            <a:r>
              <a:rPr lang="en-GB" dirty="0"/>
              <a:t>Life Rings/Life Buoy</a:t>
            </a:r>
          </a:p>
        </p:txBody>
      </p:sp>
      <p:sp>
        <p:nvSpPr>
          <p:cNvPr id="8" name="TextBox 7">
            <a:extLst>
              <a:ext uri="{FF2B5EF4-FFF2-40B4-BE49-F238E27FC236}">
                <a16:creationId xmlns:a16="http://schemas.microsoft.com/office/drawing/2014/main" id="{EA8BC3E6-F87B-4E27-097B-68070E314033}"/>
              </a:ext>
            </a:extLst>
          </p:cNvPr>
          <p:cNvSpPr txBox="1"/>
          <p:nvPr/>
        </p:nvSpPr>
        <p:spPr>
          <a:xfrm>
            <a:off x="3047163" y="3246846"/>
            <a:ext cx="6094324" cy="369332"/>
          </a:xfrm>
          <a:prstGeom prst="rect">
            <a:avLst/>
          </a:prstGeom>
          <a:noFill/>
        </p:spPr>
        <p:txBody>
          <a:bodyPr wrap="square">
            <a:spAutoFit/>
          </a:bodyPr>
          <a:lstStyle/>
          <a:p>
            <a:endParaRPr lang="en-GB" dirty="0"/>
          </a:p>
        </p:txBody>
      </p:sp>
      <p:pic>
        <p:nvPicPr>
          <p:cNvPr id="10" name="Picture 9">
            <a:extLst>
              <a:ext uri="{FF2B5EF4-FFF2-40B4-BE49-F238E27FC236}">
                <a16:creationId xmlns:a16="http://schemas.microsoft.com/office/drawing/2014/main" id="{0FF5BBCD-6170-DCCE-F75E-139A71553E82}"/>
              </a:ext>
            </a:extLst>
          </p:cNvPr>
          <p:cNvPicPr>
            <a:picLocks noChangeAspect="1"/>
          </p:cNvPicPr>
          <p:nvPr/>
        </p:nvPicPr>
        <p:blipFill>
          <a:blip r:embed="rId2"/>
          <a:srcRect l="24834" t="18570" r="26100"/>
          <a:stretch>
            <a:fillRect/>
          </a:stretch>
        </p:blipFill>
        <p:spPr>
          <a:xfrm>
            <a:off x="717755" y="2163096"/>
            <a:ext cx="5004620" cy="4011680"/>
          </a:xfrm>
          <a:prstGeom prst="rect">
            <a:avLst/>
          </a:prstGeom>
        </p:spPr>
      </p:pic>
      <p:pic>
        <p:nvPicPr>
          <p:cNvPr id="16" name="Picture 15">
            <a:extLst>
              <a:ext uri="{FF2B5EF4-FFF2-40B4-BE49-F238E27FC236}">
                <a16:creationId xmlns:a16="http://schemas.microsoft.com/office/drawing/2014/main" id="{032BE2B6-DD73-D048-59F2-075F4909C282}"/>
              </a:ext>
            </a:extLst>
          </p:cNvPr>
          <p:cNvPicPr>
            <a:picLocks noChangeAspect="1"/>
          </p:cNvPicPr>
          <p:nvPr/>
        </p:nvPicPr>
        <p:blipFill>
          <a:blip r:embed="rId3"/>
          <a:stretch>
            <a:fillRect/>
          </a:stretch>
        </p:blipFill>
        <p:spPr>
          <a:xfrm>
            <a:off x="5958191" y="365125"/>
            <a:ext cx="5877483" cy="5877483"/>
          </a:xfrm>
          <a:prstGeom prst="rect">
            <a:avLst/>
          </a:prstGeom>
        </p:spPr>
      </p:pic>
    </p:spTree>
    <p:extLst>
      <p:ext uri="{BB962C8B-B14F-4D97-AF65-F5344CB8AC3E}">
        <p14:creationId xmlns:p14="http://schemas.microsoft.com/office/powerpoint/2010/main" val="1961654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indless vandalism' – lifesaving ring buoys stolen in Dublin | Irish  Independent">
            <a:extLst>
              <a:ext uri="{FF2B5EF4-FFF2-40B4-BE49-F238E27FC236}">
                <a16:creationId xmlns:a16="http://schemas.microsoft.com/office/drawing/2014/main" id="{BC9EAB45-5BA7-8224-0CDB-0587C65DCD69}"/>
              </a:ext>
            </a:extLst>
          </p:cNvPr>
          <p:cNvPicPr>
            <a:picLocks noChangeAspect="1"/>
          </p:cNvPicPr>
          <p:nvPr/>
        </p:nvPicPr>
        <p:blipFill>
          <a:blip r:embed="rId2"/>
          <a:stretch>
            <a:fillRect/>
          </a:stretch>
        </p:blipFill>
        <p:spPr>
          <a:xfrm>
            <a:off x="1500972" y="275737"/>
            <a:ext cx="9190055" cy="6126703"/>
          </a:xfrm>
          <a:prstGeom prst="rect">
            <a:avLst/>
          </a:prstGeom>
        </p:spPr>
      </p:pic>
      <p:sp>
        <p:nvSpPr>
          <p:cNvPr id="5" name="TextBox 4">
            <a:extLst>
              <a:ext uri="{FF2B5EF4-FFF2-40B4-BE49-F238E27FC236}">
                <a16:creationId xmlns:a16="http://schemas.microsoft.com/office/drawing/2014/main" id="{C3E85ACE-DE76-D993-2D07-63FCF91E25C2}"/>
              </a:ext>
            </a:extLst>
          </p:cNvPr>
          <p:cNvSpPr txBox="1"/>
          <p:nvPr/>
        </p:nvSpPr>
        <p:spPr>
          <a:xfrm>
            <a:off x="7643027" y="456298"/>
            <a:ext cx="3048000" cy="1754326"/>
          </a:xfrm>
          <a:prstGeom prst="rect">
            <a:avLst/>
          </a:prstGeom>
          <a:noFill/>
        </p:spPr>
        <p:txBody>
          <a:bodyPr wrap="square" rtlCol="0">
            <a:spAutoFit/>
          </a:bodyPr>
          <a:lstStyle/>
          <a:p>
            <a:r>
              <a:rPr lang="en-GB" sz="3600" b="1" dirty="0"/>
              <a:t>What is the problem here?</a:t>
            </a:r>
          </a:p>
        </p:txBody>
      </p:sp>
    </p:spTree>
    <p:extLst>
      <p:ext uri="{BB962C8B-B14F-4D97-AF65-F5344CB8AC3E}">
        <p14:creationId xmlns:p14="http://schemas.microsoft.com/office/powerpoint/2010/main" val="3383733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 y="365124"/>
            <a:ext cx="10515600" cy="1325563"/>
          </a:xfrm>
        </p:spPr>
        <p:txBody>
          <a:bodyPr/>
          <a:lstStyle/>
          <a:p>
            <a:r>
              <a:rPr dirty="0"/>
              <a:t>✅ Smart Safety Rules</a:t>
            </a:r>
          </a:p>
        </p:txBody>
      </p:sp>
      <p:sp>
        <p:nvSpPr>
          <p:cNvPr id="3" name="Content Placeholder 2"/>
          <p:cNvSpPr>
            <a:spLocks noGrp="1"/>
          </p:cNvSpPr>
          <p:nvPr>
            <p:ph idx="1"/>
          </p:nvPr>
        </p:nvSpPr>
        <p:spPr>
          <a:xfrm>
            <a:off x="243840" y="1834677"/>
            <a:ext cx="11243310" cy="4351338"/>
          </a:xfrm>
        </p:spPr>
        <p:txBody>
          <a:bodyPr>
            <a:normAutofit fontScale="92500" lnSpcReduction="20000"/>
          </a:bodyPr>
          <a:lstStyle/>
          <a:p>
            <a:pPr>
              <a:lnSpc>
                <a:spcPct val="150000"/>
              </a:lnSpc>
            </a:pPr>
            <a:r>
              <a:rPr sz="3200" dirty="0"/>
              <a:t>Never swim alone</a:t>
            </a:r>
          </a:p>
          <a:p>
            <a:pPr>
              <a:lnSpc>
                <a:spcPct val="150000"/>
              </a:lnSpc>
            </a:pPr>
            <a:r>
              <a:rPr sz="3200" dirty="0"/>
              <a:t>Always tell an adult</a:t>
            </a:r>
          </a:p>
          <a:p>
            <a:pPr>
              <a:lnSpc>
                <a:spcPct val="150000"/>
              </a:lnSpc>
            </a:pPr>
            <a:r>
              <a:rPr sz="3200" dirty="0"/>
              <a:t>Swim where it's safe</a:t>
            </a:r>
            <a:r>
              <a:rPr lang="en-GB" sz="3200" dirty="0"/>
              <a:t> (organised events, lifeguarded locations)</a:t>
            </a:r>
            <a:endParaRPr sz="3200" dirty="0"/>
          </a:p>
          <a:p>
            <a:pPr>
              <a:lnSpc>
                <a:spcPct val="150000"/>
              </a:lnSpc>
            </a:pPr>
            <a:r>
              <a:rPr sz="3200" dirty="0"/>
              <a:t>Read warning signs</a:t>
            </a:r>
            <a:r>
              <a:rPr lang="en-GB" sz="3200" dirty="0"/>
              <a:t> and know where the life ring is located.</a:t>
            </a:r>
          </a:p>
          <a:p>
            <a:pPr>
              <a:lnSpc>
                <a:spcPct val="150000"/>
              </a:lnSpc>
            </a:pPr>
            <a:r>
              <a:rPr lang="en-GB" sz="3200" dirty="0"/>
              <a:t>Call 999 immediately if someone is in trouble. DO NOT ENTER THE WATER</a:t>
            </a:r>
            <a:endParaRPr sz="3200" dirty="0"/>
          </a:p>
        </p:txBody>
      </p:sp>
      <p:pic>
        <p:nvPicPr>
          <p:cNvPr id="5" name="Picture 4">
            <a:extLst>
              <a:ext uri="{FF2B5EF4-FFF2-40B4-BE49-F238E27FC236}">
                <a16:creationId xmlns:a16="http://schemas.microsoft.com/office/drawing/2014/main" id="{633ED173-9256-BD7B-0D0F-7318EDA6873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9514" y="1027906"/>
            <a:ext cx="3394286" cy="190928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11F37B5-8FB9-8761-2A48-E0FF2EB0873D}"/>
              </a:ext>
            </a:extLst>
          </p:cNvPr>
          <p:cNvSpPr>
            <a:spLocks noGrp="1"/>
          </p:cNvSpPr>
          <p:nvPr>
            <p:ph type="subTitle" idx="1"/>
          </p:nvPr>
        </p:nvSpPr>
        <p:spPr/>
        <p:txBody>
          <a:bodyPr/>
          <a:lstStyle/>
          <a:p>
            <a:endParaRPr lang="en-GB" dirty="0"/>
          </a:p>
        </p:txBody>
      </p:sp>
      <p:pic>
        <p:nvPicPr>
          <p:cNvPr id="5" name="Picture 4">
            <a:extLst>
              <a:ext uri="{FF2B5EF4-FFF2-40B4-BE49-F238E27FC236}">
                <a16:creationId xmlns:a16="http://schemas.microsoft.com/office/drawing/2014/main" id="{A0E7D3E0-2871-1E52-5397-DC8B30CE89D4}"/>
              </a:ext>
            </a:extLst>
          </p:cNvPr>
          <p:cNvPicPr>
            <a:picLocks noChangeAspect="1"/>
          </p:cNvPicPr>
          <p:nvPr/>
        </p:nvPicPr>
        <p:blipFill>
          <a:blip r:embed="rId2"/>
          <a:stretch>
            <a:fillRect/>
          </a:stretch>
        </p:blipFill>
        <p:spPr>
          <a:xfrm>
            <a:off x="565930" y="370848"/>
            <a:ext cx="10859046" cy="2793405"/>
          </a:xfrm>
          <a:prstGeom prst="rect">
            <a:avLst/>
          </a:prstGeom>
        </p:spPr>
      </p:pic>
      <p:pic>
        <p:nvPicPr>
          <p:cNvPr id="7" name="Picture 6">
            <a:extLst>
              <a:ext uri="{FF2B5EF4-FFF2-40B4-BE49-F238E27FC236}">
                <a16:creationId xmlns:a16="http://schemas.microsoft.com/office/drawing/2014/main" id="{B6084674-FB55-1B7F-2F31-A4661D1B5695}"/>
              </a:ext>
            </a:extLst>
          </p:cNvPr>
          <p:cNvPicPr>
            <a:picLocks noChangeAspect="1"/>
          </p:cNvPicPr>
          <p:nvPr/>
        </p:nvPicPr>
        <p:blipFill>
          <a:blip r:embed="rId3"/>
          <a:stretch>
            <a:fillRect/>
          </a:stretch>
        </p:blipFill>
        <p:spPr>
          <a:xfrm>
            <a:off x="565930" y="3255962"/>
            <a:ext cx="10872986" cy="2793405"/>
          </a:xfrm>
          <a:prstGeom prst="rect">
            <a:avLst/>
          </a:prstGeom>
        </p:spPr>
      </p:pic>
    </p:spTree>
    <p:extLst>
      <p:ext uri="{BB962C8B-B14F-4D97-AF65-F5344CB8AC3E}">
        <p14:creationId xmlns:p14="http://schemas.microsoft.com/office/powerpoint/2010/main" val="2390956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60F13B-B4D5-7701-F65A-F2659001E847}"/>
              </a:ext>
            </a:extLst>
          </p:cNvPr>
          <p:cNvPicPr>
            <a:picLocks noChangeAspect="1"/>
          </p:cNvPicPr>
          <p:nvPr/>
        </p:nvPicPr>
        <p:blipFill>
          <a:blip r:embed="rId2"/>
          <a:stretch>
            <a:fillRect/>
          </a:stretch>
        </p:blipFill>
        <p:spPr>
          <a:xfrm>
            <a:off x="194775" y="177987"/>
            <a:ext cx="6869216" cy="3130974"/>
          </a:xfrm>
          <a:prstGeom prst="rect">
            <a:avLst/>
          </a:prstGeom>
        </p:spPr>
      </p:pic>
      <p:pic>
        <p:nvPicPr>
          <p:cNvPr id="7" name="Picture 6">
            <a:extLst>
              <a:ext uri="{FF2B5EF4-FFF2-40B4-BE49-F238E27FC236}">
                <a16:creationId xmlns:a16="http://schemas.microsoft.com/office/drawing/2014/main" id="{ACBD1C52-95BE-7756-E640-4F9AEFA21FDD}"/>
              </a:ext>
            </a:extLst>
          </p:cNvPr>
          <p:cNvPicPr>
            <a:picLocks noChangeAspect="1"/>
          </p:cNvPicPr>
          <p:nvPr/>
        </p:nvPicPr>
        <p:blipFill>
          <a:blip r:embed="rId3"/>
          <a:stretch>
            <a:fillRect/>
          </a:stretch>
        </p:blipFill>
        <p:spPr>
          <a:xfrm>
            <a:off x="4797457" y="3426948"/>
            <a:ext cx="6869216" cy="3109391"/>
          </a:xfrm>
          <a:prstGeom prst="rect">
            <a:avLst/>
          </a:prstGeom>
        </p:spPr>
      </p:pic>
      <p:sp>
        <p:nvSpPr>
          <p:cNvPr id="9" name="TextBox 8">
            <a:extLst>
              <a:ext uri="{FF2B5EF4-FFF2-40B4-BE49-F238E27FC236}">
                <a16:creationId xmlns:a16="http://schemas.microsoft.com/office/drawing/2014/main" id="{13453C40-BBE5-3DB0-A2EA-F14BB9A29029}"/>
              </a:ext>
            </a:extLst>
          </p:cNvPr>
          <p:cNvSpPr txBox="1"/>
          <p:nvPr/>
        </p:nvSpPr>
        <p:spPr>
          <a:xfrm>
            <a:off x="3048000" y="3246792"/>
            <a:ext cx="6096000" cy="369332"/>
          </a:xfrm>
          <a:prstGeom prst="rect">
            <a:avLst/>
          </a:prstGeom>
          <a:noFill/>
        </p:spPr>
        <p:txBody>
          <a:bodyPr wrap="square">
            <a:spAutoFit/>
          </a:bodyPr>
          <a:lstStyle/>
          <a:p>
            <a:endParaRPr lang="en-GB" dirty="0"/>
          </a:p>
        </p:txBody>
      </p:sp>
      <p:pic>
        <p:nvPicPr>
          <p:cNvPr id="11" name="Picture 10">
            <a:extLst>
              <a:ext uri="{FF2B5EF4-FFF2-40B4-BE49-F238E27FC236}">
                <a16:creationId xmlns:a16="http://schemas.microsoft.com/office/drawing/2014/main" id="{C43DAD8A-D918-D681-FCFB-52DA082EF23F}"/>
              </a:ext>
            </a:extLst>
          </p:cNvPr>
          <p:cNvPicPr>
            <a:picLocks noChangeAspect="1"/>
          </p:cNvPicPr>
          <p:nvPr/>
        </p:nvPicPr>
        <p:blipFill>
          <a:blip r:embed="rId4"/>
          <a:stretch>
            <a:fillRect/>
          </a:stretch>
        </p:blipFill>
        <p:spPr>
          <a:xfrm>
            <a:off x="1228102" y="3457123"/>
            <a:ext cx="2401281" cy="3049039"/>
          </a:xfrm>
          <a:prstGeom prst="rect">
            <a:avLst/>
          </a:prstGeom>
        </p:spPr>
      </p:pic>
      <p:pic>
        <p:nvPicPr>
          <p:cNvPr id="13" name="Picture 12">
            <a:extLst>
              <a:ext uri="{FF2B5EF4-FFF2-40B4-BE49-F238E27FC236}">
                <a16:creationId xmlns:a16="http://schemas.microsoft.com/office/drawing/2014/main" id="{4F4FFE51-076E-5288-C547-7BB415F7AD6E}"/>
              </a:ext>
            </a:extLst>
          </p:cNvPr>
          <p:cNvPicPr>
            <a:picLocks noChangeAspect="1"/>
          </p:cNvPicPr>
          <p:nvPr/>
        </p:nvPicPr>
        <p:blipFill>
          <a:blip r:embed="rId5"/>
          <a:stretch>
            <a:fillRect/>
          </a:stretch>
        </p:blipFill>
        <p:spPr>
          <a:xfrm>
            <a:off x="8500905" y="188778"/>
            <a:ext cx="2315620" cy="3109391"/>
          </a:xfrm>
          <a:prstGeom prst="rect">
            <a:avLst/>
          </a:prstGeom>
        </p:spPr>
      </p:pic>
    </p:spTree>
    <p:extLst>
      <p:ext uri="{BB962C8B-B14F-4D97-AF65-F5344CB8AC3E}">
        <p14:creationId xmlns:p14="http://schemas.microsoft.com/office/powerpoint/2010/main" val="255045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FBEDBAC46A2C4E86FCAFC6F5A8D05F" ma:contentTypeVersion="13" ma:contentTypeDescription="Create a new document." ma:contentTypeScope="" ma:versionID="c6198819f5de49e6081c87b727dc8c58">
  <xsd:schema xmlns:xsd="http://www.w3.org/2001/XMLSchema" xmlns:xs="http://www.w3.org/2001/XMLSchema" xmlns:p="http://schemas.microsoft.com/office/2006/metadata/properties" xmlns:ns2="aac4d496-04f2-48e2-bede-15f6a4da9577" xmlns:ns3="41ebbd3d-cc03-4b91-83ad-f44c7078a950" targetNamespace="http://schemas.microsoft.com/office/2006/metadata/properties" ma:root="true" ma:fieldsID="0835e4d00dce6b63365c90f920028bf4" ns2:_="" ns3:_="">
    <xsd:import namespace="aac4d496-04f2-48e2-bede-15f6a4da9577"/>
    <xsd:import namespace="41ebbd3d-cc03-4b91-83ad-f44c7078a9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c4d496-04f2-48e2-bede-15f6a4da957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f5046dd-d868-4512-90ed-0df74267300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1ebbd3d-cc03-4b91-83ad-f44c7078a950"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813ecba7-901d-44a1-9de7-c3d775e65372}" ma:internalName="TaxCatchAll" ma:showField="CatchAllData" ma:web="41ebbd3d-cc03-4b91-83ad-f44c7078a9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ac4d496-04f2-48e2-bede-15f6a4da9577">
      <Terms xmlns="http://schemas.microsoft.com/office/infopath/2007/PartnerControls"/>
    </lcf76f155ced4ddcb4097134ff3c332f>
    <TaxCatchAll xmlns="41ebbd3d-cc03-4b91-83ad-f44c7078a950" xsi:nil="true"/>
  </documentManagement>
</p:properties>
</file>

<file path=customXml/itemProps1.xml><?xml version="1.0" encoding="utf-8"?>
<ds:datastoreItem xmlns:ds="http://schemas.openxmlformats.org/officeDocument/2006/customXml" ds:itemID="{B146E790-D9E1-4D55-8538-B809BF8FABC3}"/>
</file>

<file path=customXml/itemProps2.xml><?xml version="1.0" encoding="utf-8"?>
<ds:datastoreItem xmlns:ds="http://schemas.openxmlformats.org/officeDocument/2006/customXml" ds:itemID="{77F02EA8-CBC0-408A-A10E-DC02FB265542}"/>
</file>

<file path=customXml/itemProps3.xml><?xml version="1.0" encoding="utf-8"?>
<ds:datastoreItem xmlns:ds="http://schemas.openxmlformats.org/officeDocument/2006/customXml" ds:itemID="{1743A2BF-0B58-4AF6-83A1-FACE3D119326}"/>
</file>

<file path=docProps/app.xml><?xml version="1.0" encoding="utf-8"?>
<Properties xmlns="http://schemas.openxmlformats.org/officeDocument/2006/extended-properties" xmlns:vt="http://schemas.openxmlformats.org/officeDocument/2006/docPropsVTypes">
  <TotalTime>57</TotalTime>
  <Words>951</Words>
  <Application>Microsoft Office PowerPoint</Application>
  <PresentationFormat>Widescreen</PresentationFormat>
  <Paragraphs>60</Paragraphs>
  <Slides>16</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Aptos</vt:lpstr>
      <vt:lpstr>Aptos Display</vt:lpstr>
      <vt:lpstr>Arial</vt:lpstr>
      <vt:lpstr>Calibri</vt:lpstr>
      <vt:lpstr>Calibri Light</vt:lpstr>
      <vt:lpstr>inherit</vt:lpstr>
      <vt:lpstr>Inter</vt:lpstr>
      <vt:lpstr>SassoonPrimaryInfant</vt:lpstr>
      <vt:lpstr>Office Theme</vt:lpstr>
      <vt:lpstr>PowerPoint Presentation</vt:lpstr>
      <vt:lpstr>PowerPoint Presentation</vt:lpstr>
      <vt:lpstr>Water is fun!</vt:lpstr>
      <vt:lpstr>What different types of water are there?</vt:lpstr>
      <vt:lpstr>PowerPoint Presentation</vt:lpstr>
      <vt:lpstr>PowerPoint Presentation</vt:lpstr>
      <vt:lpstr>PowerPoint Presentation</vt:lpstr>
      <vt:lpstr>PowerPoint Presentation</vt:lpstr>
      <vt:lpstr>PowerPoint Presentation</vt:lpstr>
      <vt:lpstr>Even strong swimmers experience  Cold Water Shock!</vt:lpstr>
      <vt:lpstr>PowerPoint Presentation</vt:lpstr>
      <vt:lpstr>Life Rings/Life Buoy</vt:lpstr>
      <vt:lpstr>PowerPoint Presentation</vt:lpstr>
      <vt:lpstr>✅ Smart Safety Rules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Freyja Clark</dc:creator>
  <cp:lastModifiedBy>Freyja Clark</cp:lastModifiedBy>
  <cp:revision>1</cp:revision>
  <dcterms:created xsi:type="dcterms:W3CDTF">2026-06-11T06:18:27Z</dcterms:created>
  <dcterms:modified xsi:type="dcterms:W3CDTF">2026-06-11T07:15:35Z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0x0101008EFBEDBAC46A2C4E86FCAFC6F5A8D05F</vt:lpwstr>
  </property>
</Properties>
</file>