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300" r:id="rId2"/>
    <p:sldId id="301" r:id="rId3"/>
    <p:sldId id="278" r:id="rId4"/>
    <p:sldId id="299" r:id="rId5"/>
    <p:sldId id="281" r:id="rId6"/>
    <p:sldId id="283" r:id="rId7"/>
    <p:sldId id="284" r:id="rId8"/>
    <p:sldId id="285" r:id="rId9"/>
    <p:sldId id="289" r:id="rId10"/>
    <p:sldId id="298" r:id="rId11"/>
    <p:sldId id="302" r:id="rId12"/>
    <p:sldId id="280" r:id="rId13"/>
  </p:sldIdLst>
  <p:sldSz cx="9144000" cy="6858000" type="screen4x3"/>
  <p:notesSz cx="6858000" cy="9144000"/>
  <p:embeddedFontLst>
    <p:embeddedFont>
      <p:font typeface="Roboto" panose="02000000000000000000" pitchFamily="2" charset="0"/>
      <p:regular r:id="rId16"/>
      <p:bold r:id="rId17"/>
      <p:italic r:id="rId18"/>
      <p:boldItalic r:id="rId19"/>
    </p:embeddedFont>
    <p:embeddedFont>
      <p:font typeface="Twinkl" panose="020B0604020202020204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="" xmlns:p15="http://schemas.microsoft.com/office/powerpoint/2012/main" xmlns:go="http://customooxmlschemas.google.com/" roundtripDataSignature="AMtx7mjXY6eiEkiRUyY+dNv4yQVLQzQsXw==" r:id="rId39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a Butler" initials="" lastIdx="2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9AF"/>
    <a:srgbClr val="73BE50"/>
    <a:srgbClr val="C8DC3C"/>
    <a:srgbClr val="232321"/>
    <a:srgbClr val="FFE600"/>
    <a:srgbClr val="0096D2"/>
    <a:srgbClr val="01407D"/>
    <a:srgbClr val="505FAA"/>
    <a:srgbClr val="65186A"/>
    <a:srgbClr val="4A36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1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53" y="53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9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6.png"/><Relationship Id="rId7" Type="http://schemas.openxmlformats.org/officeDocument/2006/relationships/image" Target="../media/image3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68F8C-6EF2-9A35-E258-4EBD0E43B9C3}"/>
              </a:ext>
            </a:extLst>
          </p:cNvPr>
          <p:cNvSpPr txBox="1">
            <a:spLocks/>
          </p:cNvSpPr>
          <p:nvPr/>
        </p:nvSpPr>
        <p:spPr>
          <a:xfrm>
            <a:off x="457200" y="438150"/>
            <a:ext cx="8216283" cy="58916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>
              <a:latin typeface="SassoonPrimaryInfant" pitchFamily="2" charset="0"/>
            </a:endParaRPr>
          </a:p>
          <a:p>
            <a:r>
              <a:rPr lang="en-GB" sz="7200">
                <a:latin typeface="SassoonPrimaryInfant" pitchFamily="2" charset="0"/>
              </a:rPr>
              <a:t>To be the best we can be for ourselves and others.</a:t>
            </a:r>
            <a:br>
              <a:rPr lang="en-GB">
                <a:latin typeface="SassoonPrimaryInfant" pitchFamily="2" charset="0"/>
                <a:ea typeface="Calibri"/>
                <a:cs typeface="Times New Roman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950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DDDD03-E06B-8C44-1BCA-C78CD2D80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892" y="569393"/>
            <a:ext cx="4043649" cy="3104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AC585D3-E808-2449-B062-BE404F7DEF55}"/>
              </a:ext>
            </a:extLst>
          </p:cNvPr>
          <p:cNvSpPr/>
          <p:nvPr/>
        </p:nvSpPr>
        <p:spPr>
          <a:xfrm>
            <a:off x="501257" y="4262515"/>
            <a:ext cx="82809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  <a:latin typeface="SassoonPrimaryInfant" pitchFamily="2" charset="0"/>
              </a:rPr>
              <a:t>The grace of our Lord Jesus Christ, the love of God and the fellowship of the Holy Spirit be with you </a:t>
            </a:r>
          </a:p>
          <a:p>
            <a:pPr algn="ctr"/>
            <a:endParaRPr lang="en-GB" sz="2800" b="1" dirty="0">
              <a:solidFill>
                <a:srgbClr val="0070C0"/>
              </a:solidFill>
              <a:latin typeface="SassoonPrimaryInfant" pitchFamily="2" charset="0"/>
            </a:endParaRPr>
          </a:p>
          <a:p>
            <a:pPr algn="ctr"/>
            <a:r>
              <a:rPr lang="en-GB" sz="2800" b="1" dirty="0">
                <a:solidFill>
                  <a:srgbClr val="0070C0"/>
                </a:solidFill>
                <a:latin typeface="SassoonPrimaryInfant" pitchFamily="2" charset="0"/>
              </a:rPr>
              <a:t>and also with you. </a:t>
            </a:r>
          </a:p>
        </p:txBody>
      </p:sp>
    </p:spTree>
    <p:extLst>
      <p:ext uri="{BB962C8B-B14F-4D97-AF65-F5344CB8AC3E}">
        <p14:creationId xmlns:p14="http://schemas.microsoft.com/office/powerpoint/2010/main" val="3194761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1886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BB1B149A-1326-40BF-BEB6-3B8AEC13F450}"/>
              </a:ext>
            </a:extLst>
          </p:cNvPr>
          <p:cNvSpPr/>
          <p:nvPr/>
        </p:nvSpPr>
        <p:spPr>
          <a:xfrm>
            <a:off x="557161" y="3597798"/>
            <a:ext cx="2615362" cy="2709506"/>
          </a:xfrm>
          <a:prstGeom prst="ellipse">
            <a:avLst/>
          </a:prstGeom>
          <a:solidFill>
            <a:schemeClr val="bg1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reeform 1">
            <a:extLst>
              <a:ext uri="{FF2B5EF4-FFF2-40B4-BE49-F238E27FC236}">
                <a16:creationId xmlns:a16="http://schemas.microsoft.com/office/drawing/2014/main" id="{F37C1E2E-1F2D-A9B6-95B3-B5920B900E20}"/>
              </a:ext>
            </a:extLst>
          </p:cNvPr>
          <p:cNvSpPr/>
          <p:nvPr/>
        </p:nvSpPr>
        <p:spPr>
          <a:xfrm>
            <a:off x="282386" y="282530"/>
            <a:ext cx="8928000" cy="1085077"/>
          </a:xfrm>
          <a:custGeom>
            <a:avLst/>
            <a:gdLst>
              <a:gd name="connsiteX0" fmla="*/ 378702 w 8928000"/>
              <a:gd name="connsiteY0" fmla="*/ 0 h 1085077"/>
              <a:gd name="connsiteX1" fmla="*/ 7848499 w 8928000"/>
              <a:gd name="connsiteY1" fmla="*/ 0 h 1085077"/>
              <a:gd name="connsiteX2" fmla="*/ 8549298 w 8928000"/>
              <a:gd name="connsiteY2" fmla="*/ 0 h 1085077"/>
              <a:gd name="connsiteX3" fmla="*/ 8927999 w 8928000"/>
              <a:gd name="connsiteY3" fmla="*/ 0 h 1085077"/>
              <a:gd name="connsiteX4" fmla="*/ 8927999 w 8928000"/>
              <a:gd name="connsiteY4" fmla="*/ 378697 h 1085077"/>
              <a:gd name="connsiteX5" fmla="*/ 8928000 w 8928000"/>
              <a:gd name="connsiteY5" fmla="*/ 378702 h 1085077"/>
              <a:gd name="connsiteX6" fmla="*/ 8928000 w 8928000"/>
              <a:gd name="connsiteY6" fmla="*/ 706374 h 1085077"/>
              <a:gd name="connsiteX7" fmla="*/ 8927999 w 8928000"/>
              <a:gd name="connsiteY7" fmla="*/ 706379 h 1085077"/>
              <a:gd name="connsiteX8" fmla="*/ 8927999 w 8928000"/>
              <a:gd name="connsiteY8" fmla="*/ 1085076 h 1085077"/>
              <a:gd name="connsiteX9" fmla="*/ 8549298 w 8928000"/>
              <a:gd name="connsiteY9" fmla="*/ 1085076 h 1085077"/>
              <a:gd name="connsiteX10" fmla="*/ 7848499 w 8928000"/>
              <a:gd name="connsiteY10" fmla="*/ 1085076 h 1085077"/>
              <a:gd name="connsiteX11" fmla="*/ 1143000 w 8928000"/>
              <a:gd name="connsiteY11" fmla="*/ 1085076 h 1085077"/>
              <a:gd name="connsiteX12" fmla="*/ 1143000 w 8928000"/>
              <a:gd name="connsiteY12" fmla="*/ 1085077 h 1085077"/>
              <a:gd name="connsiteX13" fmla="*/ 0 w 8928000"/>
              <a:gd name="connsiteY13" fmla="*/ 1085077 h 1085077"/>
              <a:gd name="connsiteX14" fmla="*/ 0 w 8928000"/>
              <a:gd name="connsiteY14" fmla="*/ 706374 h 1085077"/>
              <a:gd name="connsiteX15" fmla="*/ 0 w 8928000"/>
              <a:gd name="connsiteY15" fmla="*/ 436609 h 1085077"/>
              <a:gd name="connsiteX16" fmla="*/ 0 w 8928000"/>
              <a:gd name="connsiteY16" fmla="*/ 378702 h 1085077"/>
              <a:gd name="connsiteX17" fmla="*/ 378702 w 8928000"/>
              <a:gd name="connsiteY17" fmla="*/ 0 h 1085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928000" h="1085077">
                <a:moveTo>
                  <a:pt x="378702" y="0"/>
                </a:moveTo>
                <a:lnTo>
                  <a:pt x="7848499" y="0"/>
                </a:lnTo>
                <a:lnTo>
                  <a:pt x="8549298" y="0"/>
                </a:lnTo>
                <a:lnTo>
                  <a:pt x="8927999" y="0"/>
                </a:lnTo>
                <a:lnTo>
                  <a:pt x="8927999" y="378697"/>
                </a:lnTo>
                <a:lnTo>
                  <a:pt x="8928000" y="378702"/>
                </a:lnTo>
                <a:lnTo>
                  <a:pt x="8928000" y="706374"/>
                </a:lnTo>
                <a:lnTo>
                  <a:pt x="8927999" y="706379"/>
                </a:lnTo>
                <a:lnTo>
                  <a:pt x="8927999" y="1085076"/>
                </a:lnTo>
                <a:lnTo>
                  <a:pt x="8549298" y="1085076"/>
                </a:lnTo>
                <a:lnTo>
                  <a:pt x="7848499" y="1085076"/>
                </a:lnTo>
                <a:lnTo>
                  <a:pt x="1143000" y="1085076"/>
                </a:lnTo>
                <a:lnTo>
                  <a:pt x="1143000" y="1085077"/>
                </a:lnTo>
                <a:lnTo>
                  <a:pt x="0" y="1085077"/>
                </a:lnTo>
                <a:lnTo>
                  <a:pt x="0" y="706374"/>
                </a:lnTo>
                <a:lnTo>
                  <a:pt x="0" y="436609"/>
                </a:lnTo>
                <a:lnTo>
                  <a:pt x="0" y="378702"/>
                </a:lnTo>
                <a:cubicBezTo>
                  <a:pt x="0" y="169551"/>
                  <a:pt x="169551" y="0"/>
                  <a:pt x="378702" y="0"/>
                </a:cubicBezTo>
                <a:close/>
              </a:path>
            </a:pathLst>
          </a:custGeom>
          <a:solidFill>
            <a:srgbClr val="C8DC3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96000" tIns="180000" rIns="39600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3200" b="1" i="0" u="none" strike="noStrike" dirty="0">
                <a:solidFill>
                  <a:schemeClr val="tx1"/>
                </a:solidFill>
                <a:effectLst/>
                <a:latin typeface="Twinkl" panose="02000000000000000000" pitchFamily="2" charset="77"/>
              </a:rPr>
              <a:t>What effect does plastic have on </a:t>
            </a:r>
          </a:p>
          <a:p>
            <a:r>
              <a:rPr lang="en-GB" sz="3200" b="1" i="0" u="none" strike="noStrike" dirty="0">
                <a:solidFill>
                  <a:schemeClr val="tx1"/>
                </a:solidFill>
                <a:effectLst/>
                <a:latin typeface="Twinkl" panose="02000000000000000000" pitchFamily="2" charset="77"/>
              </a:rPr>
              <a:t>our planet?</a:t>
            </a:r>
            <a:endParaRPr lang="en-GB" sz="3200" b="1" dirty="0">
              <a:solidFill>
                <a:schemeClr val="tx1"/>
              </a:solidFill>
              <a:effectLst/>
              <a:latin typeface="Twinkl" panose="02000000000000000000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8D97C7-001C-2E10-922D-886497DD7E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865" y="-341154"/>
            <a:ext cx="1910328" cy="1908123"/>
          </a:xfrm>
          <a:prstGeom prst="rect">
            <a:avLst/>
          </a:prstGeom>
        </p:spPr>
      </p:pic>
      <p:pic>
        <p:nvPicPr>
          <p:cNvPr id="5" name="Picture 4" descr="A child with his hand on his chin&#10;&#10;Description automatically generated">
            <a:extLst>
              <a:ext uri="{FF2B5EF4-FFF2-40B4-BE49-F238E27FC236}">
                <a16:creationId xmlns:a16="http://schemas.microsoft.com/office/drawing/2014/main" id="{4437CE28-EE17-696F-B1AB-46A1A02522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68" y="3945835"/>
            <a:ext cx="2322455" cy="291216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397CDB-C8CB-F761-A987-D963C8C724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579">
            <a:off x="3704694" y="1414416"/>
            <a:ext cx="6575020" cy="6858000"/>
          </a:xfrm>
          <a:prstGeom prst="rect">
            <a:avLst/>
          </a:prstGeom>
        </p:spPr>
      </p:pic>
      <p:sp>
        <p:nvSpPr>
          <p:cNvPr id="12" name="Cloud Callout 11">
            <a:extLst>
              <a:ext uri="{FF2B5EF4-FFF2-40B4-BE49-F238E27FC236}">
                <a16:creationId xmlns:a16="http://schemas.microsoft.com/office/drawing/2014/main" id="{9101C076-CD7C-BF24-0465-23DC3628C688}"/>
              </a:ext>
            </a:extLst>
          </p:cNvPr>
          <p:cNvSpPr/>
          <p:nvPr/>
        </p:nvSpPr>
        <p:spPr>
          <a:xfrm>
            <a:off x="3602244" y="1633653"/>
            <a:ext cx="5196468" cy="3590693"/>
          </a:xfrm>
          <a:prstGeom prst="cloudCallout">
            <a:avLst>
              <a:gd name="adj1" fmla="val -69331"/>
              <a:gd name="adj2" fmla="val 29270"/>
            </a:avLst>
          </a:prstGeom>
          <a:solidFill>
            <a:srgbClr val="00B9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A81F468-4A06-F5D2-130B-4AB100AE22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524" y="2229292"/>
            <a:ext cx="1035723" cy="15621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2E09E70-B4A3-CEC4-F03A-71237064839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385" y="3347169"/>
            <a:ext cx="2615362" cy="142057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B2753BE-0DA5-7DAB-CBB6-713C061439B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9522">
            <a:off x="7679840" y="1937716"/>
            <a:ext cx="533578" cy="1633654"/>
          </a:xfrm>
          <a:prstGeom prst="rect">
            <a:avLst/>
          </a:prstGeom>
        </p:spPr>
      </p:pic>
      <p:pic>
        <p:nvPicPr>
          <p:cNvPr id="20" name="Picture 19" descr="A group of colorful straws&#10;&#10;Description automatically generated">
            <a:extLst>
              <a:ext uri="{FF2B5EF4-FFF2-40B4-BE49-F238E27FC236}">
                <a16:creationId xmlns:a16="http://schemas.microsoft.com/office/drawing/2014/main" id="{9A068286-F1DC-7E3C-67A8-4CB60983122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4701">
            <a:off x="6208757" y="2835978"/>
            <a:ext cx="1694985" cy="756335"/>
          </a:xfrm>
          <a:prstGeom prst="rect">
            <a:avLst/>
          </a:prstGeom>
        </p:spPr>
      </p:pic>
      <p:pic>
        <p:nvPicPr>
          <p:cNvPr id="22" name="Picture 21" descr="A white spoon on a black background&#10;&#10;Description automatically generated">
            <a:extLst>
              <a:ext uri="{FF2B5EF4-FFF2-40B4-BE49-F238E27FC236}">
                <a16:creationId xmlns:a16="http://schemas.microsoft.com/office/drawing/2014/main" id="{4B72298C-D44F-A50E-35C4-8E0323402EB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506" y="2036221"/>
            <a:ext cx="1062565" cy="124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859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579">
            <a:off x="3704694" y="1414416"/>
            <a:ext cx="6575020" cy="6858000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755651" y="1727607"/>
            <a:ext cx="6652146" cy="1160713"/>
          </a:xfrm>
          <a:prstGeom prst="roundRect">
            <a:avLst>
              <a:gd name="adj" fmla="val 10684"/>
            </a:avLst>
          </a:prstGeom>
          <a:solidFill>
            <a:schemeClr val="bg1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232321"/>
                </a:solidFill>
              </a:rPr>
              <a:t>Earth Day is an annual, international event held on 22</a:t>
            </a:r>
            <a:r>
              <a:rPr lang="en-GB" baseline="30000" dirty="0">
                <a:solidFill>
                  <a:srgbClr val="232321"/>
                </a:solidFill>
              </a:rPr>
              <a:t>nd</a:t>
            </a:r>
            <a:r>
              <a:rPr lang="en-GB" dirty="0">
                <a:solidFill>
                  <a:srgbClr val="232321"/>
                </a:solidFill>
              </a:rPr>
              <a:t> April. Its aim is to raise awareness for our planet and the environmental challenges it faces.</a:t>
            </a:r>
          </a:p>
        </p:txBody>
      </p:sp>
      <p:sp>
        <p:nvSpPr>
          <p:cNvPr id="20" name="Freeform 19"/>
          <p:cNvSpPr/>
          <p:nvPr/>
        </p:nvSpPr>
        <p:spPr>
          <a:xfrm>
            <a:off x="282386" y="282530"/>
            <a:ext cx="8928000" cy="1085077"/>
          </a:xfrm>
          <a:custGeom>
            <a:avLst/>
            <a:gdLst>
              <a:gd name="connsiteX0" fmla="*/ 378702 w 8928000"/>
              <a:gd name="connsiteY0" fmla="*/ 0 h 1085077"/>
              <a:gd name="connsiteX1" fmla="*/ 7848499 w 8928000"/>
              <a:gd name="connsiteY1" fmla="*/ 0 h 1085077"/>
              <a:gd name="connsiteX2" fmla="*/ 8549298 w 8928000"/>
              <a:gd name="connsiteY2" fmla="*/ 0 h 1085077"/>
              <a:gd name="connsiteX3" fmla="*/ 8927999 w 8928000"/>
              <a:gd name="connsiteY3" fmla="*/ 0 h 1085077"/>
              <a:gd name="connsiteX4" fmla="*/ 8927999 w 8928000"/>
              <a:gd name="connsiteY4" fmla="*/ 378697 h 1085077"/>
              <a:gd name="connsiteX5" fmla="*/ 8928000 w 8928000"/>
              <a:gd name="connsiteY5" fmla="*/ 378702 h 1085077"/>
              <a:gd name="connsiteX6" fmla="*/ 8928000 w 8928000"/>
              <a:gd name="connsiteY6" fmla="*/ 706374 h 1085077"/>
              <a:gd name="connsiteX7" fmla="*/ 8927999 w 8928000"/>
              <a:gd name="connsiteY7" fmla="*/ 706379 h 1085077"/>
              <a:gd name="connsiteX8" fmla="*/ 8927999 w 8928000"/>
              <a:gd name="connsiteY8" fmla="*/ 1085076 h 1085077"/>
              <a:gd name="connsiteX9" fmla="*/ 8549298 w 8928000"/>
              <a:gd name="connsiteY9" fmla="*/ 1085076 h 1085077"/>
              <a:gd name="connsiteX10" fmla="*/ 7848499 w 8928000"/>
              <a:gd name="connsiteY10" fmla="*/ 1085076 h 1085077"/>
              <a:gd name="connsiteX11" fmla="*/ 1143000 w 8928000"/>
              <a:gd name="connsiteY11" fmla="*/ 1085076 h 1085077"/>
              <a:gd name="connsiteX12" fmla="*/ 1143000 w 8928000"/>
              <a:gd name="connsiteY12" fmla="*/ 1085077 h 1085077"/>
              <a:gd name="connsiteX13" fmla="*/ 0 w 8928000"/>
              <a:gd name="connsiteY13" fmla="*/ 1085077 h 1085077"/>
              <a:gd name="connsiteX14" fmla="*/ 0 w 8928000"/>
              <a:gd name="connsiteY14" fmla="*/ 706374 h 1085077"/>
              <a:gd name="connsiteX15" fmla="*/ 0 w 8928000"/>
              <a:gd name="connsiteY15" fmla="*/ 436609 h 1085077"/>
              <a:gd name="connsiteX16" fmla="*/ 0 w 8928000"/>
              <a:gd name="connsiteY16" fmla="*/ 378702 h 1085077"/>
              <a:gd name="connsiteX17" fmla="*/ 378702 w 8928000"/>
              <a:gd name="connsiteY17" fmla="*/ 0 h 1085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928000" h="1085077">
                <a:moveTo>
                  <a:pt x="378702" y="0"/>
                </a:moveTo>
                <a:lnTo>
                  <a:pt x="7848499" y="0"/>
                </a:lnTo>
                <a:lnTo>
                  <a:pt x="8549298" y="0"/>
                </a:lnTo>
                <a:lnTo>
                  <a:pt x="8927999" y="0"/>
                </a:lnTo>
                <a:lnTo>
                  <a:pt x="8927999" y="378697"/>
                </a:lnTo>
                <a:lnTo>
                  <a:pt x="8928000" y="378702"/>
                </a:lnTo>
                <a:lnTo>
                  <a:pt x="8928000" y="706374"/>
                </a:lnTo>
                <a:lnTo>
                  <a:pt x="8927999" y="706379"/>
                </a:lnTo>
                <a:lnTo>
                  <a:pt x="8927999" y="1085076"/>
                </a:lnTo>
                <a:lnTo>
                  <a:pt x="8549298" y="1085076"/>
                </a:lnTo>
                <a:lnTo>
                  <a:pt x="7848499" y="1085076"/>
                </a:lnTo>
                <a:lnTo>
                  <a:pt x="1143000" y="1085076"/>
                </a:lnTo>
                <a:lnTo>
                  <a:pt x="1143000" y="1085077"/>
                </a:lnTo>
                <a:lnTo>
                  <a:pt x="0" y="1085077"/>
                </a:lnTo>
                <a:lnTo>
                  <a:pt x="0" y="706374"/>
                </a:lnTo>
                <a:lnTo>
                  <a:pt x="0" y="436609"/>
                </a:lnTo>
                <a:lnTo>
                  <a:pt x="0" y="378702"/>
                </a:lnTo>
                <a:cubicBezTo>
                  <a:pt x="0" y="169551"/>
                  <a:pt x="169551" y="0"/>
                  <a:pt x="378702" y="0"/>
                </a:cubicBezTo>
                <a:close/>
              </a:path>
            </a:pathLst>
          </a:custGeom>
          <a:solidFill>
            <a:srgbClr val="C8DC3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96000" tIns="180000" rIns="39600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4000" b="1" dirty="0">
                <a:solidFill>
                  <a:srgbClr val="232321"/>
                </a:solidFill>
                <a:effectLst/>
              </a:rPr>
              <a:t>What Is Earth Day?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865" y="-341154"/>
            <a:ext cx="1910328" cy="1908123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755651" y="3248319"/>
            <a:ext cx="3816349" cy="1971017"/>
          </a:xfrm>
          <a:prstGeom prst="roundRect">
            <a:avLst>
              <a:gd name="adj" fmla="val 7989"/>
            </a:avLst>
          </a:prstGeom>
          <a:solidFill>
            <a:schemeClr val="bg1"/>
          </a:solidFill>
          <a:ln w="28575">
            <a:solidFill>
              <a:srgbClr val="C8DC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96000" tIns="108000" rIns="108000" bIns="108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GB" dirty="0">
                <a:solidFill>
                  <a:srgbClr val="232321"/>
                </a:solidFill>
              </a:rPr>
              <a:t>The first ever Earth Day was held in 1970 and since then it is recognised by more than a billion people around the world.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4787902" y="3248319"/>
            <a:ext cx="3600449" cy="3060405"/>
          </a:xfrm>
          <a:prstGeom prst="roundRect">
            <a:avLst>
              <a:gd name="adj" fmla="val 6878"/>
            </a:avLst>
          </a:prstGeom>
          <a:solidFill>
            <a:schemeClr val="bg1"/>
          </a:solidFill>
          <a:ln w="28575">
            <a:solidFill>
              <a:srgbClr val="00B9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dirty="0">
                <a:solidFill>
                  <a:srgbClr val="232321"/>
                </a:solidFill>
              </a:rPr>
              <a:t>It is an opportunity for people to show their support for the environment and come together to take action to help protect the Earth.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878" y="4785440"/>
            <a:ext cx="2338496" cy="17643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9" y="3048958"/>
            <a:ext cx="1735646" cy="3648609"/>
          </a:xfrm>
          <a:prstGeom prst="rect">
            <a:avLst/>
          </a:prstGeom>
        </p:spPr>
      </p:pic>
      <p:grpSp>
        <p:nvGrpSpPr>
          <p:cNvPr id="10" name="DA in a Circle">
            <a:extLst>
              <a:ext uri="{FF2B5EF4-FFF2-40B4-BE49-F238E27FC236}">
                <a16:creationId xmlns:a16="http://schemas.microsoft.com/office/drawing/2014/main" id="{B8174499-C7A8-499A-896F-F5F0529F3A4E}"/>
              </a:ext>
            </a:extLst>
          </p:cNvPr>
          <p:cNvGrpSpPr/>
          <p:nvPr/>
        </p:nvGrpSpPr>
        <p:grpSpPr>
          <a:xfrm>
            <a:off x="6037795" y="205050"/>
            <a:ext cx="2875969" cy="1917313"/>
            <a:chOff x="1590258" y="1456693"/>
            <a:chExt cx="6082018" cy="4054679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FC8848B-4CFF-4EFB-A43D-E6FB14DBF343}"/>
                </a:ext>
              </a:extLst>
            </p:cNvPr>
            <p:cNvSpPr/>
            <p:nvPr/>
          </p:nvSpPr>
          <p:spPr>
            <a:xfrm>
              <a:off x="3812530" y="2250360"/>
              <a:ext cx="3222912" cy="322291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3BE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44CC2F9-DEFF-4E72-AFD7-D185DA1FB3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389" t="24518" r="13318" b="4542"/>
            <a:stretch/>
          </p:blipFill>
          <p:spPr>
            <a:xfrm>
              <a:off x="3985778" y="2445027"/>
              <a:ext cx="2876415" cy="2876415"/>
            </a:xfrm>
            <a:custGeom>
              <a:avLst/>
              <a:gdLst>
                <a:gd name="connsiteX0" fmla="*/ 1438208 w 2876416"/>
                <a:gd name="connsiteY0" fmla="*/ 0 h 2876416"/>
                <a:gd name="connsiteX1" fmla="*/ 2876416 w 2876416"/>
                <a:gd name="connsiteY1" fmla="*/ 1438208 h 2876416"/>
                <a:gd name="connsiteX2" fmla="*/ 1438208 w 2876416"/>
                <a:gd name="connsiteY2" fmla="*/ 2876416 h 2876416"/>
                <a:gd name="connsiteX3" fmla="*/ 0 w 2876416"/>
                <a:gd name="connsiteY3" fmla="*/ 1438208 h 2876416"/>
                <a:gd name="connsiteX4" fmla="*/ 1438208 w 2876416"/>
                <a:gd name="connsiteY4" fmla="*/ 0 h 2876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76416" h="2876416">
                  <a:moveTo>
                    <a:pt x="1438208" y="0"/>
                  </a:moveTo>
                  <a:cubicBezTo>
                    <a:pt x="2232508" y="0"/>
                    <a:pt x="2876416" y="643908"/>
                    <a:pt x="2876416" y="1438208"/>
                  </a:cubicBezTo>
                  <a:cubicBezTo>
                    <a:pt x="2876416" y="2232508"/>
                    <a:pt x="2232508" y="2876416"/>
                    <a:pt x="1438208" y="2876416"/>
                  </a:cubicBezTo>
                  <a:cubicBezTo>
                    <a:pt x="643908" y="2876416"/>
                    <a:pt x="0" y="2232508"/>
                    <a:pt x="0" y="1438208"/>
                  </a:cubicBezTo>
                  <a:cubicBezTo>
                    <a:pt x="0" y="643908"/>
                    <a:pt x="643908" y="0"/>
                    <a:pt x="1438208" y="0"/>
                  </a:cubicBezTo>
                  <a:close/>
                </a:path>
              </a:pathLst>
            </a:cu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02A1849-FC75-4729-B5A5-CD48FC43952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590258" y="1456693"/>
              <a:ext cx="6082018" cy="4054679"/>
            </a:xfrm>
            <a:custGeom>
              <a:avLst/>
              <a:gdLst>
                <a:gd name="connsiteX0" fmla="*/ 0 w 6082018"/>
                <a:gd name="connsiteY0" fmla="*/ 0 h 4054679"/>
                <a:gd name="connsiteX1" fmla="*/ 6082018 w 6082018"/>
                <a:gd name="connsiteY1" fmla="*/ 0 h 4054679"/>
                <a:gd name="connsiteX2" fmla="*/ 6082018 w 6082018"/>
                <a:gd name="connsiteY2" fmla="*/ 1978084 h 4054679"/>
                <a:gd name="connsiteX3" fmla="*/ 5197665 w 6082018"/>
                <a:gd name="connsiteY3" fmla="*/ 1978084 h 4054679"/>
                <a:gd name="connsiteX4" fmla="*/ 5159022 w 6082018"/>
                <a:gd name="connsiteY4" fmla="*/ 1872504 h 4054679"/>
                <a:gd name="connsiteX5" fmla="*/ 3833835 w 6082018"/>
                <a:gd name="connsiteY5" fmla="*/ 994111 h 4054679"/>
                <a:gd name="connsiteX6" fmla="*/ 2508649 w 6082018"/>
                <a:gd name="connsiteY6" fmla="*/ 1872504 h 4054679"/>
                <a:gd name="connsiteX7" fmla="*/ 2470006 w 6082018"/>
                <a:gd name="connsiteY7" fmla="*/ 1978084 h 4054679"/>
                <a:gd name="connsiteX8" fmla="*/ 1924836 w 6082018"/>
                <a:gd name="connsiteY8" fmla="*/ 1978084 h 4054679"/>
                <a:gd name="connsiteX9" fmla="*/ 1924836 w 6082018"/>
                <a:gd name="connsiteY9" fmla="*/ 4054679 h 4054679"/>
                <a:gd name="connsiteX10" fmla="*/ 0 w 6082018"/>
                <a:gd name="connsiteY10" fmla="*/ 4054679 h 4054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082018" h="4054679">
                  <a:moveTo>
                    <a:pt x="0" y="0"/>
                  </a:moveTo>
                  <a:lnTo>
                    <a:pt x="6082018" y="0"/>
                  </a:lnTo>
                  <a:lnTo>
                    <a:pt x="6082018" y="1978084"/>
                  </a:lnTo>
                  <a:lnTo>
                    <a:pt x="5197665" y="1978084"/>
                  </a:lnTo>
                  <a:lnTo>
                    <a:pt x="5159022" y="1872504"/>
                  </a:lnTo>
                  <a:cubicBezTo>
                    <a:pt x="4940690" y="1356309"/>
                    <a:pt x="4429560" y="994111"/>
                    <a:pt x="3833835" y="994111"/>
                  </a:cubicBezTo>
                  <a:cubicBezTo>
                    <a:pt x="3238110" y="994111"/>
                    <a:pt x="2726981" y="1356309"/>
                    <a:pt x="2508649" y="1872504"/>
                  </a:cubicBezTo>
                  <a:lnTo>
                    <a:pt x="2470006" y="1978084"/>
                  </a:lnTo>
                  <a:lnTo>
                    <a:pt x="1924836" y="1978084"/>
                  </a:lnTo>
                  <a:lnTo>
                    <a:pt x="1924836" y="4054679"/>
                  </a:lnTo>
                  <a:lnTo>
                    <a:pt x="0" y="4054679"/>
                  </a:lnTo>
                  <a:close/>
                </a:path>
              </a:pathLst>
            </a:custGeom>
          </p:spPr>
        </p:pic>
      </p:grpSp>
    </p:spTree>
    <p:extLst>
      <p:ext uri="{BB962C8B-B14F-4D97-AF65-F5344CB8AC3E}">
        <p14:creationId xmlns:p14="http://schemas.microsoft.com/office/powerpoint/2010/main" val="2030224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579">
            <a:off x="3704694" y="1414416"/>
            <a:ext cx="6575020" cy="6858000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282386" y="282530"/>
            <a:ext cx="8928000" cy="1085077"/>
          </a:xfrm>
          <a:custGeom>
            <a:avLst/>
            <a:gdLst>
              <a:gd name="connsiteX0" fmla="*/ 378702 w 8928000"/>
              <a:gd name="connsiteY0" fmla="*/ 0 h 1085077"/>
              <a:gd name="connsiteX1" fmla="*/ 7848499 w 8928000"/>
              <a:gd name="connsiteY1" fmla="*/ 0 h 1085077"/>
              <a:gd name="connsiteX2" fmla="*/ 8549298 w 8928000"/>
              <a:gd name="connsiteY2" fmla="*/ 0 h 1085077"/>
              <a:gd name="connsiteX3" fmla="*/ 8927999 w 8928000"/>
              <a:gd name="connsiteY3" fmla="*/ 0 h 1085077"/>
              <a:gd name="connsiteX4" fmla="*/ 8927999 w 8928000"/>
              <a:gd name="connsiteY4" fmla="*/ 378697 h 1085077"/>
              <a:gd name="connsiteX5" fmla="*/ 8928000 w 8928000"/>
              <a:gd name="connsiteY5" fmla="*/ 378702 h 1085077"/>
              <a:gd name="connsiteX6" fmla="*/ 8928000 w 8928000"/>
              <a:gd name="connsiteY6" fmla="*/ 706374 h 1085077"/>
              <a:gd name="connsiteX7" fmla="*/ 8927999 w 8928000"/>
              <a:gd name="connsiteY7" fmla="*/ 706379 h 1085077"/>
              <a:gd name="connsiteX8" fmla="*/ 8927999 w 8928000"/>
              <a:gd name="connsiteY8" fmla="*/ 1085076 h 1085077"/>
              <a:gd name="connsiteX9" fmla="*/ 8549298 w 8928000"/>
              <a:gd name="connsiteY9" fmla="*/ 1085076 h 1085077"/>
              <a:gd name="connsiteX10" fmla="*/ 7848499 w 8928000"/>
              <a:gd name="connsiteY10" fmla="*/ 1085076 h 1085077"/>
              <a:gd name="connsiteX11" fmla="*/ 1143000 w 8928000"/>
              <a:gd name="connsiteY11" fmla="*/ 1085076 h 1085077"/>
              <a:gd name="connsiteX12" fmla="*/ 1143000 w 8928000"/>
              <a:gd name="connsiteY12" fmla="*/ 1085077 h 1085077"/>
              <a:gd name="connsiteX13" fmla="*/ 0 w 8928000"/>
              <a:gd name="connsiteY13" fmla="*/ 1085077 h 1085077"/>
              <a:gd name="connsiteX14" fmla="*/ 0 w 8928000"/>
              <a:gd name="connsiteY14" fmla="*/ 706374 h 1085077"/>
              <a:gd name="connsiteX15" fmla="*/ 0 w 8928000"/>
              <a:gd name="connsiteY15" fmla="*/ 436609 h 1085077"/>
              <a:gd name="connsiteX16" fmla="*/ 0 w 8928000"/>
              <a:gd name="connsiteY16" fmla="*/ 378702 h 1085077"/>
              <a:gd name="connsiteX17" fmla="*/ 378702 w 8928000"/>
              <a:gd name="connsiteY17" fmla="*/ 0 h 1085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928000" h="1085077">
                <a:moveTo>
                  <a:pt x="378702" y="0"/>
                </a:moveTo>
                <a:lnTo>
                  <a:pt x="7848499" y="0"/>
                </a:lnTo>
                <a:lnTo>
                  <a:pt x="8549298" y="0"/>
                </a:lnTo>
                <a:lnTo>
                  <a:pt x="8927999" y="0"/>
                </a:lnTo>
                <a:lnTo>
                  <a:pt x="8927999" y="378697"/>
                </a:lnTo>
                <a:lnTo>
                  <a:pt x="8928000" y="378702"/>
                </a:lnTo>
                <a:lnTo>
                  <a:pt x="8928000" y="706374"/>
                </a:lnTo>
                <a:lnTo>
                  <a:pt x="8927999" y="706379"/>
                </a:lnTo>
                <a:lnTo>
                  <a:pt x="8927999" y="1085076"/>
                </a:lnTo>
                <a:lnTo>
                  <a:pt x="8549298" y="1085076"/>
                </a:lnTo>
                <a:lnTo>
                  <a:pt x="7848499" y="1085076"/>
                </a:lnTo>
                <a:lnTo>
                  <a:pt x="1143000" y="1085076"/>
                </a:lnTo>
                <a:lnTo>
                  <a:pt x="1143000" y="1085077"/>
                </a:lnTo>
                <a:lnTo>
                  <a:pt x="0" y="1085077"/>
                </a:lnTo>
                <a:lnTo>
                  <a:pt x="0" y="706374"/>
                </a:lnTo>
                <a:lnTo>
                  <a:pt x="0" y="436609"/>
                </a:lnTo>
                <a:lnTo>
                  <a:pt x="0" y="378702"/>
                </a:lnTo>
                <a:cubicBezTo>
                  <a:pt x="0" y="169551"/>
                  <a:pt x="169551" y="0"/>
                  <a:pt x="378702" y="0"/>
                </a:cubicBezTo>
                <a:close/>
              </a:path>
            </a:pathLst>
          </a:custGeom>
          <a:solidFill>
            <a:srgbClr val="C8DC3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96000" tIns="180000" rIns="39600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4000" b="1" dirty="0">
                <a:solidFill>
                  <a:srgbClr val="232321"/>
                </a:solidFill>
              </a:rPr>
              <a:t>Why Is Earth Day Important?</a:t>
            </a:r>
            <a:endParaRPr lang="en-GB" sz="4000" b="1" dirty="0">
              <a:solidFill>
                <a:srgbClr val="232321"/>
              </a:solidFill>
              <a:effectLst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865" y="-341154"/>
            <a:ext cx="1910328" cy="1908123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755650" y="1727607"/>
            <a:ext cx="3502451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Earth is changing all the time and while some of these changes occur naturally, human activity has caused exceptional changes to the planet over recent years.</a:t>
            </a:r>
          </a:p>
          <a:p>
            <a:endParaRPr lang="en-GB" dirty="0"/>
          </a:p>
          <a:p>
            <a:r>
              <a:rPr lang="en-GB" dirty="0"/>
              <a:t>As the global population has rapidly increased, so has the demand for energy, land and water. This places many threats on the </a:t>
            </a:r>
            <a:r>
              <a:rPr lang="en-GB" b="1" dirty="0"/>
              <a:t>biodiversity</a:t>
            </a:r>
            <a:r>
              <a:rPr lang="en-GB" dirty="0"/>
              <a:t> of our planet.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572000" y="1727607"/>
            <a:ext cx="4032249" cy="4365218"/>
          </a:xfrm>
          <a:prstGeom prst="roundRect">
            <a:avLst>
              <a:gd name="adj" fmla="val 5576"/>
            </a:avLst>
          </a:prstGeom>
          <a:solidFill>
            <a:schemeClr val="bg1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b="1" dirty="0">
                <a:solidFill>
                  <a:srgbClr val="232321"/>
                </a:solidFill>
              </a:rPr>
              <a:t>Biodiversity</a:t>
            </a:r>
            <a:r>
              <a:rPr lang="en-GB" dirty="0">
                <a:solidFill>
                  <a:srgbClr val="232321"/>
                </a:solidFill>
              </a:rPr>
              <a:t> means the variety of living things (such as plants and animals) in an area and how those different things depend on each other to meet their needs.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39" y="3416773"/>
            <a:ext cx="2755090" cy="10612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435" y="5424968"/>
            <a:ext cx="1886415" cy="13357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378" y="4644461"/>
            <a:ext cx="1236557" cy="89257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457" y="4657989"/>
            <a:ext cx="3294841" cy="205434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763" y="3294508"/>
            <a:ext cx="1603022" cy="10473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9" t="7594" r="48610"/>
          <a:stretch/>
        </p:blipFill>
        <p:spPr>
          <a:xfrm>
            <a:off x="-147204" y="4706655"/>
            <a:ext cx="2417538" cy="320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66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19"/>
          <p:cNvSpPr/>
          <p:nvPr/>
        </p:nvSpPr>
        <p:spPr>
          <a:xfrm>
            <a:off x="282386" y="282530"/>
            <a:ext cx="8928000" cy="1085077"/>
          </a:xfrm>
          <a:custGeom>
            <a:avLst/>
            <a:gdLst>
              <a:gd name="connsiteX0" fmla="*/ 378702 w 8928000"/>
              <a:gd name="connsiteY0" fmla="*/ 0 h 1085077"/>
              <a:gd name="connsiteX1" fmla="*/ 7848499 w 8928000"/>
              <a:gd name="connsiteY1" fmla="*/ 0 h 1085077"/>
              <a:gd name="connsiteX2" fmla="*/ 8549298 w 8928000"/>
              <a:gd name="connsiteY2" fmla="*/ 0 h 1085077"/>
              <a:gd name="connsiteX3" fmla="*/ 8927999 w 8928000"/>
              <a:gd name="connsiteY3" fmla="*/ 0 h 1085077"/>
              <a:gd name="connsiteX4" fmla="*/ 8927999 w 8928000"/>
              <a:gd name="connsiteY4" fmla="*/ 378697 h 1085077"/>
              <a:gd name="connsiteX5" fmla="*/ 8928000 w 8928000"/>
              <a:gd name="connsiteY5" fmla="*/ 378702 h 1085077"/>
              <a:gd name="connsiteX6" fmla="*/ 8928000 w 8928000"/>
              <a:gd name="connsiteY6" fmla="*/ 706374 h 1085077"/>
              <a:gd name="connsiteX7" fmla="*/ 8927999 w 8928000"/>
              <a:gd name="connsiteY7" fmla="*/ 706379 h 1085077"/>
              <a:gd name="connsiteX8" fmla="*/ 8927999 w 8928000"/>
              <a:gd name="connsiteY8" fmla="*/ 1085076 h 1085077"/>
              <a:gd name="connsiteX9" fmla="*/ 8549298 w 8928000"/>
              <a:gd name="connsiteY9" fmla="*/ 1085076 h 1085077"/>
              <a:gd name="connsiteX10" fmla="*/ 7848499 w 8928000"/>
              <a:gd name="connsiteY10" fmla="*/ 1085076 h 1085077"/>
              <a:gd name="connsiteX11" fmla="*/ 1143000 w 8928000"/>
              <a:gd name="connsiteY11" fmla="*/ 1085076 h 1085077"/>
              <a:gd name="connsiteX12" fmla="*/ 1143000 w 8928000"/>
              <a:gd name="connsiteY12" fmla="*/ 1085077 h 1085077"/>
              <a:gd name="connsiteX13" fmla="*/ 0 w 8928000"/>
              <a:gd name="connsiteY13" fmla="*/ 1085077 h 1085077"/>
              <a:gd name="connsiteX14" fmla="*/ 0 w 8928000"/>
              <a:gd name="connsiteY14" fmla="*/ 706374 h 1085077"/>
              <a:gd name="connsiteX15" fmla="*/ 0 w 8928000"/>
              <a:gd name="connsiteY15" fmla="*/ 436609 h 1085077"/>
              <a:gd name="connsiteX16" fmla="*/ 0 w 8928000"/>
              <a:gd name="connsiteY16" fmla="*/ 378702 h 1085077"/>
              <a:gd name="connsiteX17" fmla="*/ 378702 w 8928000"/>
              <a:gd name="connsiteY17" fmla="*/ 0 h 1085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928000" h="1085077">
                <a:moveTo>
                  <a:pt x="378702" y="0"/>
                </a:moveTo>
                <a:lnTo>
                  <a:pt x="7848499" y="0"/>
                </a:lnTo>
                <a:lnTo>
                  <a:pt x="8549298" y="0"/>
                </a:lnTo>
                <a:lnTo>
                  <a:pt x="8927999" y="0"/>
                </a:lnTo>
                <a:lnTo>
                  <a:pt x="8927999" y="378697"/>
                </a:lnTo>
                <a:lnTo>
                  <a:pt x="8928000" y="378702"/>
                </a:lnTo>
                <a:lnTo>
                  <a:pt x="8928000" y="706374"/>
                </a:lnTo>
                <a:lnTo>
                  <a:pt x="8927999" y="706379"/>
                </a:lnTo>
                <a:lnTo>
                  <a:pt x="8927999" y="1085076"/>
                </a:lnTo>
                <a:lnTo>
                  <a:pt x="8549298" y="1085076"/>
                </a:lnTo>
                <a:lnTo>
                  <a:pt x="7848499" y="1085076"/>
                </a:lnTo>
                <a:lnTo>
                  <a:pt x="1143000" y="1085076"/>
                </a:lnTo>
                <a:lnTo>
                  <a:pt x="1143000" y="1085077"/>
                </a:lnTo>
                <a:lnTo>
                  <a:pt x="0" y="1085077"/>
                </a:lnTo>
                <a:lnTo>
                  <a:pt x="0" y="706374"/>
                </a:lnTo>
                <a:lnTo>
                  <a:pt x="0" y="436609"/>
                </a:lnTo>
                <a:lnTo>
                  <a:pt x="0" y="378702"/>
                </a:lnTo>
                <a:cubicBezTo>
                  <a:pt x="0" y="169551"/>
                  <a:pt x="169551" y="0"/>
                  <a:pt x="378702" y="0"/>
                </a:cubicBezTo>
                <a:close/>
              </a:path>
            </a:pathLst>
          </a:custGeom>
          <a:solidFill>
            <a:srgbClr val="C8DC3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96000" tIns="180000" rIns="39600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4000" b="1" dirty="0">
                <a:solidFill>
                  <a:srgbClr val="232321"/>
                </a:solidFill>
              </a:rPr>
              <a:t>Why Is Earth Day Important?</a:t>
            </a:r>
            <a:endParaRPr lang="en-GB" sz="4000" b="1" dirty="0">
              <a:solidFill>
                <a:srgbClr val="232321"/>
              </a:solidFill>
              <a:effectLst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865" y="-341154"/>
            <a:ext cx="1910328" cy="1908123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>
          <a:xfrm>
            <a:off x="755650" y="1727607"/>
            <a:ext cx="8656118" cy="562144"/>
          </a:xfrm>
          <a:prstGeom prst="roundRect">
            <a:avLst>
              <a:gd name="adj" fmla="val 20533"/>
            </a:avLst>
          </a:prstGeom>
          <a:solidFill>
            <a:srgbClr val="73BE50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Did You Know...?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9" name="Donut 38"/>
          <p:cNvSpPr/>
          <p:nvPr/>
        </p:nvSpPr>
        <p:spPr>
          <a:xfrm>
            <a:off x="755650" y="1991291"/>
            <a:ext cx="7603979" cy="7603979"/>
          </a:xfrm>
          <a:prstGeom prst="donut">
            <a:avLst/>
          </a:prstGeom>
          <a:solidFill>
            <a:schemeClr val="bg1"/>
          </a:solidFill>
          <a:ln w="28575">
            <a:solidFill>
              <a:srgbClr val="FFE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GB" b="1">
              <a:solidFill>
                <a:srgbClr val="232321"/>
              </a:solidFill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4330425" y="1563309"/>
            <a:ext cx="4533900" cy="3234810"/>
            <a:chOff x="4330425" y="1563309"/>
            <a:chExt cx="4533900" cy="3234810"/>
          </a:xfrm>
        </p:grpSpPr>
        <p:sp>
          <p:nvSpPr>
            <p:cNvPr id="2" name="Cloud 1"/>
            <p:cNvSpPr/>
            <p:nvPr/>
          </p:nvSpPr>
          <p:spPr>
            <a:xfrm>
              <a:off x="4330425" y="1563309"/>
              <a:ext cx="4533900" cy="3234810"/>
            </a:xfrm>
            <a:prstGeom prst="cloud">
              <a:avLst/>
            </a:prstGeom>
            <a:solidFill>
              <a:schemeClr val="bg1"/>
            </a:solidFill>
            <a:ln w="28575">
              <a:solidFill>
                <a:srgbClr val="00B9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 b="1">
                <a:solidFill>
                  <a:srgbClr val="232321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072363" y="2349717"/>
              <a:ext cx="3355893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Human activities have increased carbon dioxide emissions by 40% since 1850.</a:t>
              </a:r>
            </a:p>
            <a:p>
              <a:r>
                <a:rPr lang="en-GB" dirty="0"/>
                <a:t>This has caused the global temperature to rise by approximately 1°C.</a:t>
              </a:r>
            </a:p>
          </p:txBody>
        </p:sp>
      </p:grpSp>
      <p:sp>
        <p:nvSpPr>
          <p:cNvPr id="21" name="Question No"/>
          <p:cNvSpPr/>
          <p:nvPr/>
        </p:nvSpPr>
        <p:spPr>
          <a:xfrm>
            <a:off x="6362251" y="1567231"/>
            <a:ext cx="603958" cy="603958"/>
          </a:xfrm>
          <a:prstGeom prst="ellipse">
            <a:avLst/>
          </a:prstGeom>
          <a:solidFill>
            <a:srgbClr val="00B9A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108000" rIns="108000" bIns="10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/>
              <a:t>?</a:t>
            </a:r>
            <a:endParaRPr lang="en-GB" sz="2000" b="1" dirty="0"/>
          </a:p>
        </p:txBody>
      </p:sp>
      <p:grpSp>
        <p:nvGrpSpPr>
          <p:cNvPr id="44" name="Group 43"/>
          <p:cNvGrpSpPr/>
          <p:nvPr/>
        </p:nvGrpSpPr>
        <p:grpSpPr>
          <a:xfrm>
            <a:off x="365928" y="2380182"/>
            <a:ext cx="4043708" cy="3928543"/>
            <a:chOff x="365928" y="2380182"/>
            <a:chExt cx="4043708" cy="3928543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928" y="2380182"/>
              <a:ext cx="4043708" cy="3928543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1080853" y="3618529"/>
              <a:ext cx="2287753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The current rate of species becoming extinct is up to 1000 times faster than the historical rate.</a:t>
              </a:r>
            </a:p>
          </p:txBody>
        </p:sp>
      </p:grpSp>
      <p:sp>
        <p:nvSpPr>
          <p:cNvPr id="26" name="Question No"/>
          <p:cNvSpPr/>
          <p:nvPr/>
        </p:nvSpPr>
        <p:spPr>
          <a:xfrm>
            <a:off x="1852722" y="2693575"/>
            <a:ext cx="603958" cy="603958"/>
          </a:xfrm>
          <a:prstGeom prst="ellipse">
            <a:avLst/>
          </a:prstGeom>
          <a:solidFill>
            <a:srgbClr val="73BE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108000" rIns="108000" bIns="10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/>
              <a:t>?</a:t>
            </a:r>
            <a:endParaRPr lang="en-GB" sz="2000" b="1" dirty="0"/>
          </a:p>
        </p:txBody>
      </p:sp>
      <p:grpSp>
        <p:nvGrpSpPr>
          <p:cNvPr id="38" name="Group 37"/>
          <p:cNvGrpSpPr/>
          <p:nvPr/>
        </p:nvGrpSpPr>
        <p:grpSpPr>
          <a:xfrm>
            <a:off x="6422420" y="3644453"/>
            <a:ext cx="2291915" cy="1886719"/>
            <a:chOff x="5994227" y="3599681"/>
            <a:chExt cx="2900373" cy="2387606"/>
          </a:xfrm>
        </p:grpSpPr>
        <p:sp>
          <p:nvSpPr>
            <p:cNvPr id="18" name="Isosceles Triangle 17"/>
            <p:cNvSpPr/>
            <p:nvPr/>
          </p:nvSpPr>
          <p:spPr>
            <a:xfrm>
              <a:off x="5994227" y="3599681"/>
              <a:ext cx="2900373" cy="2387606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73BE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 b="1">
                <a:solidFill>
                  <a:srgbClr val="232321"/>
                </a:solidFill>
              </a:endParaRP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7308467" y="4298803"/>
              <a:ext cx="271892" cy="1465142"/>
              <a:chOff x="7264671" y="3964739"/>
              <a:chExt cx="357186" cy="1924766"/>
            </a:xfrm>
          </p:grpSpPr>
          <p:sp>
            <p:nvSpPr>
              <p:cNvPr id="35" name="Freeform 34"/>
              <p:cNvSpPr/>
              <p:nvPr/>
            </p:nvSpPr>
            <p:spPr>
              <a:xfrm>
                <a:off x="7264671" y="3964739"/>
                <a:ext cx="357186" cy="1554731"/>
              </a:xfrm>
              <a:custGeom>
                <a:avLst/>
                <a:gdLst>
                  <a:gd name="connsiteX0" fmla="*/ 178593 w 357186"/>
                  <a:gd name="connsiteY0" fmla="*/ 0 h 1554731"/>
                  <a:gd name="connsiteX1" fmla="*/ 357186 w 357186"/>
                  <a:gd name="connsiteY1" fmla="*/ 178593 h 1554731"/>
                  <a:gd name="connsiteX2" fmla="*/ 356298 w 357186"/>
                  <a:gd name="connsiteY2" fmla="*/ 182994 h 1554731"/>
                  <a:gd name="connsiteX3" fmla="*/ 293612 w 357186"/>
                  <a:gd name="connsiteY3" fmla="*/ 1427916 h 1554731"/>
                  <a:gd name="connsiteX4" fmla="*/ 295593 w 357186"/>
                  <a:gd name="connsiteY4" fmla="*/ 1437731 h 1554731"/>
                  <a:gd name="connsiteX5" fmla="*/ 178593 w 357186"/>
                  <a:gd name="connsiteY5" fmla="*/ 1554731 h 1554731"/>
                  <a:gd name="connsiteX6" fmla="*/ 61593 w 357186"/>
                  <a:gd name="connsiteY6" fmla="*/ 1437731 h 1554731"/>
                  <a:gd name="connsiteX7" fmla="*/ 63576 w 357186"/>
                  <a:gd name="connsiteY7" fmla="*/ 1427913 h 1554731"/>
                  <a:gd name="connsiteX8" fmla="*/ 890 w 357186"/>
                  <a:gd name="connsiteY8" fmla="*/ 183001 h 1554731"/>
                  <a:gd name="connsiteX9" fmla="*/ 0 w 357186"/>
                  <a:gd name="connsiteY9" fmla="*/ 178593 h 1554731"/>
                  <a:gd name="connsiteX10" fmla="*/ 178593 w 357186"/>
                  <a:gd name="connsiteY10" fmla="*/ 0 h 1554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186" h="1554731">
                    <a:moveTo>
                      <a:pt x="178593" y="0"/>
                    </a:moveTo>
                    <a:cubicBezTo>
                      <a:pt x="277227" y="0"/>
                      <a:pt x="357186" y="79959"/>
                      <a:pt x="357186" y="178593"/>
                    </a:cubicBezTo>
                    <a:lnTo>
                      <a:pt x="356298" y="182994"/>
                    </a:lnTo>
                    <a:lnTo>
                      <a:pt x="293612" y="1427916"/>
                    </a:lnTo>
                    <a:lnTo>
                      <a:pt x="295593" y="1437731"/>
                    </a:lnTo>
                    <a:cubicBezTo>
                      <a:pt x="295593" y="1502348"/>
                      <a:pt x="243210" y="1554731"/>
                      <a:pt x="178593" y="1554731"/>
                    </a:cubicBezTo>
                    <a:cubicBezTo>
                      <a:pt x="113976" y="1554731"/>
                      <a:pt x="61593" y="1502348"/>
                      <a:pt x="61593" y="1437731"/>
                    </a:cubicBezTo>
                    <a:lnTo>
                      <a:pt x="63576" y="1427913"/>
                    </a:lnTo>
                    <a:lnTo>
                      <a:pt x="890" y="183001"/>
                    </a:lnTo>
                    <a:lnTo>
                      <a:pt x="0" y="178593"/>
                    </a:lnTo>
                    <a:cubicBezTo>
                      <a:pt x="0" y="79959"/>
                      <a:pt x="79959" y="0"/>
                      <a:pt x="17859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28575">
                <a:solidFill>
                  <a:srgbClr val="73BE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 b="1">
                  <a:solidFill>
                    <a:srgbClr val="232321"/>
                  </a:solidFill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7307661" y="5617251"/>
                <a:ext cx="272254" cy="272254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73BE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 b="1">
                  <a:solidFill>
                    <a:srgbClr val="232321"/>
                  </a:solidFill>
                </a:endParaRPr>
              </a:p>
            </p:txBody>
          </p:sp>
        </p:grpSp>
      </p:grpSp>
      <p:sp>
        <p:nvSpPr>
          <p:cNvPr id="40" name="&quot;No&quot; Symbol 39"/>
          <p:cNvSpPr/>
          <p:nvPr/>
        </p:nvSpPr>
        <p:spPr>
          <a:xfrm>
            <a:off x="2302655" y="5413835"/>
            <a:ext cx="1145222" cy="1145222"/>
          </a:xfrm>
          <a:prstGeom prst="noSmoking">
            <a:avLst/>
          </a:prstGeom>
          <a:solidFill>
            <a:schemeClr val="bg1"/>
          </a:solidFill>
          <a:ln w="28575">
            <a:solidFill>
              <a:srgbClr val="00B9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GB" b="1">
              <a:solidFill>
                <a:srgbClr val="23232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650119" y="4937308"/>
            <a:ext cx="3167191" cy="1364580"/>
          </a:xfrm>
          <a:prstGeom prst="roundRect">
            <a:avLst>
              <a:gd name="adj" fmla="val 9072"/>
            </a:avLst>
          </a:prstGeom>
          <a:solidFill>
            <a:schemeClr val="bg1"/>
          </a:solidFill>
          <a:ln w="28575">
            <a:solidFill>
              <a:srgbClr val="C8DC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232321"/>
                </a:solidFill>
              </a:rPr>
              <a:t>Climate change is one of the major factors behind the current mass extinction of species around the world.</a:t>
            </a:r>
          </a:p>
        </p:txBody>
      </p:sp>
      <p:sp>
        <p:nvSpPr>
          <p:cNvPr id="41" name="Question No"/>
          <p:cNvSpPr/>
          <p:nvPr/>
        </p:nvSpPr>
        <p:spPr>
          <a:xfrm>
            <a:off x="6515331" y="5809550"/>
            <a:ext cx="603958" cy="603958"/>
          </a:xfrm>
          <a:prstGeom prst="ellipse">
            <a:avLst/>
          </a:prstGeom>
          <a:solidFill>
            <a:srgbClr val="C8DC3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108000" rIns="108000" bIns="10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/>
              <a:t>?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4083288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75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375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75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375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21" grpId="0" animBg="1"/>
      <p:bldP spid="21" grpId="1" animBg="1"/>
      <p:bldP spid="26" grpId="0" animBg="1"/>
      <p:bldP spid="26" grpId="1" animBg="1"/>
      <p:bldP spid="40" grpId="0" animBg="1"/>
      <p:bldP spid="23" grpId="0" animBg="1"/>
      <p:bldP spid="41" grpId="0" animBg="1"/>
      <p:bldP spid="4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579">
            <a:off x="3704694" y="1414416"/>
            <a:ext cx="6575020" cy="6858000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282386" y="282530"/>
            <a:ext cx="8928000" cy="1085077"/>
          </a:xfrm>
          <a:custGeom>
            <a:avLst/>
            <a:gdLst>
              <a:gd name="connsiteX0" fmla="*/ 378702 w 8928000"/>
              <a:gd name="connsiteY0" fmla="*/ 0 h 1085077"/>
              <a:gd name="connsiteX1" fmla="*/ 7848499 w 8928000"/>
              <a:gd name="connsiteY1" fmla="*/ 0 h 1085077"/>
              <a:gd name="connsiteX2" fmla="*/ 8549298 w 8928000"/>
              <a:gd name="connsiteY2" fmla="*/ 0 h 1085077"/>
              <a:gd name="connsiteX3" fmla="*/ 8927999 w 8928000"/>
              <a:gd name="connsiteY3" fmla="*/ 0 h 1085077"/>
              <a:gd name="connsiteX4" fmla="*/ 8927999 w 8928000"/>
              <a:gd name="connsiteY4" fmla="*/ 378697 h 1085077"/>
              <a:gd name="connsiteX5" fmla="*/ 8928000 w 8928000"/>
              <a:gd name="connsiteY5" fmla="*/ 378702 h 1085077"/>
              <a:gd name="connsiteX6" fmla="*/ 8928000 w 8928000"/>
              <a:gd name="connsiteY6" fmla="*/ 706374 h 1085077"/>
              <a:gd name="connsiteX7" fmla="*/ 8927999 w 8928000"/>
              <a:gd name="connsiteY7" fmla="*/ 706379 h 1085077"/>
              <a:gd name="connsiteX8" fmla="*/ 8927999 w 8928000"/>
              <a:gd name="connsiteY8" fmla="*/ 1085076 h 1085077"/>
              <a:gd name="connsiteX9" fmla="*/ 8549298 w 8928000"/>
              <a:gd name="connsiteY9" fmla="*/ 1085076 h 1085077"/>
              <a:gd name="connsiteX10" fmla="*/ 7848499 w 8928000"/>
              <a:gd name="connsiteY10" fmla="*/ 1085076 h 1085077"/>
              <a:gd name="connsiteX11" fmla="*/ 1143000 w 8928000"/>
              <a:gd name="connsiteY11" fmla="*/ 1085076 h 1085077"/>
              <a:gd name="connsiteX12" fmla="*/ 1143000 w 8928000"/>
              <a:gd name="connsiteY12" fmla="*/ 1085077 h 1085077"/>
              <a:gd name="connsiteX13" fmla="*/ 0 w 8928000"/>
              <a:gd name="connsiteY13" fmla="*/ 1085077 h 1085077"/>
              <a:gd name="connsiteX14" fmla="*/ 0 w 8928000"/>
              <a:gd name="connsiteY14" fmla="*/ 706374 h 1085077"/>
              <a:gd name="connsiteX15" fmla="*/ 0 w 8928000"/>
              <a:gd name="connsiteY15" fmla="*/ 436609 h 1085077"/>
              <a:gd name="connsiteX16" fmla="*/ 0 w 8928000"/>
              <a:gd name="connsiteY16" fmla="*/ 378702 h 1085077"/>
              <a:gd name="connsiteX17" fmla="*/ 378702 w 8928000"/>
              <a:gd name="connsiteY17" fmla="*/ 0 h 1085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928000" h="1085077">
                <a:moveTo>
                  <a:pt x="378702" y="0"/>
                </a:moveTo>
                <a:lnTo>
                  <a:pt x="7848499" y="0"/>
                </a:lnTo>
                <a:lnTo>
                  <a:pt x="8549298" y="0"/>
                </a:lnTo>
                <a:lnTo>
                  <a:pt x="8927999" y="0"/>
                </a:lnTo>
                <a:lnTo>
                  <a:pt x="8927999" y="378697"/>
                </a:lnTo>
                <a:lnTo>
                  <a:pt x="8928000" y="378702"/>
                </a:lnTo>
                <a:lnTo>
                  <a:pt x="8928000" y="706374"/>
                </a:lnTo>
                <a:lnTo>
                  <a:pt x="8927999" y="706379"/>
                </a:lnTo>
                <a:lnTo>
                  <a:pt x="8927999" y="1085076"/>
                </a:lnTo>
                <a:lnTo>
                  <a:pt x="8549298" y="1085076"/>
                </a:lnTo>
                <a:lnTo>
                  <a:pt x="7848499" y="1085076"/>
                </a:lnTo>
                <a:lnTo>
                  <a:pt x="1143000" y="1085076"/>
                </a:lnTo>
                <a:lnTo>
                  <a:pt x="1143000" y="1085077"/>
                </a:lnTo>
                <a:lnTo>
                  <a:pt x="0" y="1085077"/>
                </a:lnTo>
                <a:lnTo>
                  <a:pt x="0" y="706374"/>
                </a:lnTo>
                <a:lnTo>
                  <a:pt x="0" y="436609"/>
                </a:lnTo>
                <a:lnTo>
                  <a:pt x="0" y="378702"/>
                </a:lnTo>
                <a:cubicBezTo>
                  <a:pt x="0" y="169551"/>
                  <a:pt x="169551" y="0"/>
                  <a:pt x="378702" y="0"/>
                </a:cubicBezTo>
                <a:close/>
              </a:path>
            </a:pathLst>
          </a:custGeom>
          <a:solidFill>
            <a:srgbClr val="C8DC3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96000" tIns="180000" rIns="39600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4000" b="1" dirty="0">
                <a:solidFill>
                  <a:srgbClr val="232321"/>
                </a:solidFill>
              </a:rPr>
              <a:t>Planet </a:t>
            </a:r>
            <a:r>
              <a:rPr lang="en-GB" sz="4000" b="1">
                <a:solidFill>
                  <a:srgbClr val="232321"/>
                </a:solidFill>
              </a:rPr>
              <a:t>vs Plastics</a:t>
            </a:r>
            <a:endParaRPr lang="en-GB" sz="4000" b="1" dirty="0">
              <a:solidFill>
                <a:srgbClr val="232321"/>
              </a:solidFill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865" y="-341154"/>
            <a:ext cx="1910328" cy="1908123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755650" y="2989259"/>
            <a:ext cx="365125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This is all about working together as businesses, governments and</a:t>
            </a:r>
          </a:p>
          <a:p>
            <a:r>
              <a:rPr lang="en-GB" dirty="0"/>
              <a:t>individuals to reduce our use of</a:t>
            </a:r>
          </a:p>
          <a:p>
            <a:r>
              <a:rPr lang="en-GB" dirty="0"/>
              <a:t>plastics. Plastic is a hard-wearing and long-lasting material. This means it can remain in the environment for hundreds of years. It will take everyone working together for a green and sustainable future.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55649" y="1729630"/>
            <a:ext cx="6062593" cy="533415"/>
          </a:xfrm>
          <a:prstGeom prst="roundRect">
            <a:avLst>
              <a:gd name="adj" fmla="val 12769"/>
            </a:avLst>
          </a:prstGeom>
          <a:solidFill>
            <a:srgbClr val="73BE50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The theme for Earth Day in 2024 is </a:t>
            </a:r>
            <a:r>
              <a:rPr lang="en-GB" b="1" dirty="0">
                <a:solidFill>
                  <a:schemeClr val="bg1"/>
                </a:solidFill>
              </a:rPr>
              <a:t>‘Planet vs Plastics’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349500" y="2201368"/>
            <a:ext cx="6254750" cy="542991"/>
          </a:xfrm>
          <a:prstGeom prst="roundRect">
            <a:avLst>
              <a:gd name="adj" fmla="val 15547"/>
            </a:avLst>
          </a:prstGeom>
          <a:solidFill>
            <a:schemeClr val="bg1"/>
          </a:solidFill>
          <a:ln w="28575">
            <a:solidFill>
              <a:srgbClr val="C8DC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232321"/>
                </a:solidFill>
              </a:rPr>
              <a:t>What do you think this means?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970" b="67940"/>
          <a:stretch/>
        </p:blipFill>
        <p:spPr>
          <a:xfrm>
            <a:off x="7053942" y="1241782"/>
            <a:ext cx="1609304" cy="1490749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755649" y="5812820"/>
            <a:ext cx="3651251" cy="1778001"/>
            <a:chOff x="755649" y="5341623"/>
            <a:chExt cx="3651251" cy="1778001"/>
          </a:xfrm>
        </p:grpSpPr>
        <p:sp>
          <p:nvSpPr>
            <p:cNvPr id="35" name="Rounded Rectangle 34"/>
            <p:cNvSpPr/>
            <p:nvPr/>
          </p:nvSpPr>
          <p:spPr>
            <a:xfrm>
              <a:off x="755649" y="5341623"/>
              <a:ext cx="3651251" cy="1778001"/>
            </a:xfrm>
            <a:prstGeom prst="roundRect">
              <a:avLst>
                <a:gd name="adj" fmla="val 6878"/>
              </a:avLst>
            </a:prstGeom>
            <a:blipFill>
              <a:blip r:embed="rId5"/>
              <a:srcRect/>
              <a:stretch>
                <a:fillRect t="-35035" b="-1015"/>
              </a:stretch>
            </a:blipFill>
            <a:ln w="28575">
              <a:solidFill>
                <a:srgbClr val="00B9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 dirty="0">
                <a:solidFill>
                  <a:srgbClr val="23232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97418" y="6575749"/>
              <a:ext cx="1304636" cy="237739"/>
            </a:xfrm>
            <a:prstGeom prst="rect">
              <a:avLst/>
            </a:prstGeom>
            <a:noFill/>
          </p:spPr>
          <p:txBody>
            <a:bodyPr wrap="square" lIns="72000" tIns="72000" rIns="180000" bIns="72000" rtlCol="0">
              <a:spAutoFit/>
            </a:bodyPr>
            <a:lstStyle/>
            <a:p>
              <a:r>
                <a:rPr lang="nl-NL" sz="6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© WWF / Jaap van der Waarde</a:t>
              </a:r>
              <a:endParaRPr lang="en-GB" sz="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159969" y="4945469"/>
            <a:ext cx="4288831" cy="1602663"/>
            <a:chOff x="5159969" y="4945469"/>
            <a:chExt cx="4288831" cy="1602663"/>
          </a:xfrm>
        </p:grpSpPr>
        <p:sp>
          <p:nvSpPr>
            <p:cNvPr id="34" name="Rounded Rectangle 33"/>
            <p:cNvSpPr/>
            <p:nvPr/>
          </p:nvSpPr>
          <p:spPr>
            <a:xfrm>
              <a:off x="5159969" y="4945469"/>
              <a:ext cx="4288831" cy="1599018"/>
            </a:xfrm>
            <a:prstGeom prst="roundRect">
              <a:avLst>
                <a:gd name="adj" fmla="val 6878"/>
              </a:avLst>
            </a:prstGeom>
            <a:blipFill>
              <a:blip r:embed="rId6"/>
              <a:srcRect/>
              <a:stretch>
                <a:fillRect t="-33929" r="5559" b="-24600"/>
              </a:stretch>
            </a:blipFill>
            <a:ln w="28575">
              <a:solidFill>
                <a:srgbClr val="00B9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 dirty="0">
                <a:solidFill>
                  <a:srgbClr val="232321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56909" y="6310393"/>
              <a:ext cx="2053477" cy="237739"/>
            </a:xfrm>
            <a:prstGeom prst="rect">
              <a:avLst/>
            </a:prstGeom>
            <a:noFill/>
          </p:spPr>
          <p:txBody>
            <a:bodyPr wrap="square" lIns="72000" tIns="72000" rIns="180000" bIns="72000" rtlCol="0">
              <a:spAutoFit/>
            </a:bodyPr>
            <a:lstStyle/>
            <a:p>
              <a:pPr algn="r"/>
              <a:r>
                <a:rPr lang="en-GB" sz="600" dirty="0">
                  <a:latin typeface="Roboto" panose="02000000000000000000" pitchFamily="2" charset="0"/>
                  <a:ea typeface="Roboto" panose="02000000000000000000" pitchFamily="2" charset="0"/>
                </a:rPr>
                <a:t>© Shutterstock / DR Travel Photo and Video / WWF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 rot="385821">
            <a:off x="3553775" y="4947119"/>
            <a:ext cx="1962150" cy="1962150"/>
            <a:chOff x="3196786" y="5203030"/>
            <a:chExt cx="1962150" cy="1962150"/>
          </a:xfrm>
        </p:grpSpPr>
        <p:sp>
          <p:nvSpPr>
            <p:cNvPr id="17" name="16-Point Star 16"/>
            <p:cNvSpPr/>
            <p:nvPr/>
          </p:nvSpPr>
          <p:spPr>
            <a:xfrm>
              <a:off x="3196786" y="5203030"/>
              <a:ext cx="1962150" cy="1962150"/>
            </a:xfrm>
            <a:prstGeom prst="star16">
              <a:avLst>
                <a:gd name="adj" fmla="val 37986"/>
              </a:avLst>
            </a:prstGeom>
            <a:solidFill>
              <a:schemeClr val="bg1"/>
            </a:solidFill>
            <a:ln w="28575">
              <a:solidFill>
                <a:srgbClr val="FFE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 b="1" dirty="0">
                <a:solidFill>
                  <a:srgbClr val="232321"/>
                </a:solidFill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317436" y="5660885"/>
              <a:ext cx="1720850" cy="10464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3200" b="1" dirty="0"/>
                <a:t>NOW</a:t>
              </a:r>
              <a:r>
                <a:rPr lang="en-GB" b="1" dirty="0"/>
                <a:t> </a:t>
              </a:r>
            </a:p>
            <a:p>
              <a:pPr algn="ctr"/>
              <a:r>
                <a:rPr lang="en-GB" b="1" dirty="0"/>
                <a:t>is the</a:t>
              </a:r>
            </a:p>
            <a:p>
              <a:pPr algn="ctr"/>
              <a:r>
                <a:rPr lang="en-GB" b="1" dirty="0"/>
                <a:t>time act!</a:t>
              </a:r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620219" y="2989259"/>
            <a:ext cx="3984031" cy="1665120"/>
          </a:xfrm>
          <a:prstGeom prst="roundRect">
            <a:avLst>
              <a:gd name="adj" fmla="val 6878"/>
            </a:avLst>
          </a:prstGeom>
          <a:solidFill>
            <a:schemeClr val="bg1"/>
          </a:solidFill>
          <a:ln w="28575">
            <a:solidFill>
              <a:srgbClr val="00B9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232321"/>
                </a:solidFill>
              </a:rPr>
              <a:t>Sustainable</a:t>
            </a:r>
            <a:r>
              <a:rPr lang="en-GB" dirty="0">
                <a:solidFill>
                  <a:srgbClr val="232321"/>
                </a:solidFill>
              </a:rPr>
              <a:t> means working and living in a way which ensures there will be still be natural resources (e.g. food, water, minerals) left for future generations.</a:t>
            </a:r>
          </a:p>
        </p:txBody>
      </p:sp>
      <p:sp>
        <p:nvSpPr>
          <p:cNvPr id="31" name="Question No"/>
          <p:cNvSpPr/>
          <p:nvPr/>
        </p:nvSpPr>
        <p:spPr>
          <a:xfrm>
            <a:off x="7768194" y="4352400"/>
            <a:ext cx="603958" cy="603958"/>
          </a:xfrm>
          <a:prstGeom prst="ellipse">
            <a:avLst/>
          </a:prstGeom>
          <a:solidFill>
            <a:srgbClr val="00B9A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108000" rIns="108000" bIns="10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/>
              <a:t>!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30518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5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375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1" grpId="0" animBg="1"/>
      <p:bldP spid="30" grpId="0" animBg="1"/>
      <p:bldP spid="31" grpId="0" animBg="1"/>
      <p:bldP spid="3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579">
            <a:off x="3704694" y="1414416"/>
            <a:ext cx="6575020" cy="6858000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755649" y="2719242"/>
            <a:ext cx="7848601" cy="3589483"/>
          </a:xfrm>
          <a:prstGeom prst="roundRect">
            <a:avLst>
              <a:gd name="adj" fmla="val 2687"/>
            </a:avLst>
          </a:prstGeom>
          <a:solidFill>
            <a:schemeClr val="bg1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648000" rIns="108000" bIns="108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solidFill>
                <a:srgbClr val="232321"/>
              </a:solidFill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282386" y="282530"/>
            <a:ext cx="8928000" cy="1085077"/>
          </a:xfrm>
          <a:custGeom>
            <a:avLst/>
            <a:gdLst>
              <a:gd name="connsiteX0" fmla="*/ 378702 w 8928000"/>
              <a:gd name="connsiteY0" fmla="*/ 0 h 1085077"/>
              <a:gd name="connsiteX1" fmla="*/ 7848499 w 8928000"/>
              <a:gd name="connsiteY1" fmla="*/ 0 h 1085077"/>
              <a:gd name="connsiteX2" fmla="*/ 8549298 w 8928000"/>
              <a:gd name="connsiteY2" fmla="*/ 0 h 1085077"/>
              <a:gd name="connsiteX3" fmla="*/ 8927999 w 8928000"/>
              <a:gd name="connsiteY3" fmla="*/ 0 h 1085077"/>
              <a:gd name="connsiteX4" fmla="*/ 8927999 w 8928000"/>
              <a:gd name="connsiteY4" fmla="*/ 378697 h 1085077"/>
              <a:gd name="connsiteX5" fmla="*/ 8928000 w 8928000"/>
              <a:gd name="connsiteY5" fmla="*/ 378702 h 1085077"/>
              <a:gd name="connsiteX6" fmla="*/ 8928000 w 8928000"/>
              <a:gd name="connsiteY6" fmla="*/ 706374 h 1085077"/>
              <a:gd name="connsiteX7" fmla="*/ 8927999 w 8928000"/>
              <a:gd name="connsiteY7" fmla="*/ 706379 h 1085077"/>
              <a:gd name="connsiteX8" fmla="*/ 8927999 w 8928000"/>
              <a:gd name="connsiteY8" fmla="*/ 1085076 h 1085077"/>
              <a:gd name="connsiteX9" fmla="*/ 8549298 w 8928000"/>
              <a:gd name="connsiteY9" fmla="*/ 1085076 h 1085077"/>
              <a:gd name="connsiteX10" fmla="*/ 7848499 w 8928000"/>
              <a:gd name="connsiteY10" fmla="*/ 1085076 h 1085077"/>
              <a:gd name="connsiteX11" fmla="*/ 1143000 w 8928000"/>
              <a:gd name="connsiteY11" fmla="*/ 1085076 h 1085077"/>
              <a:gd name="connsiteX12" fmla="*/ 1143000 w 8928000"/>
              <a:gd name="connsiteY12" fmla="*/ 1085077 h 1085077"/>
              <a:gd name="connsiteX13" fmla="*/ 0 w 8928000"/>
              <a:gd name="connsiteY13" fmla="*/ 1085077 h 1085077"/>
              <a:gd name="connsiteX14" fmla="*/ 0 w 8928000"/>
              <a:gd name="connsiteY14" fmla="*/ 706374 h 1085077"/>
              <a:gd name="connsiteX15" fmla="*/ 0 w 8928000"/>
              <a:gd name="connsiteY15" fmla="*/ 436609 h 1085077"/>
              <a:gd name="connsiteX16" fmla="*/ 0 w 8928000"/>
              <a:gd name="connsiteY16" fmla="*/ 378702 h 1085077"/>
              <a:gd name="connsiteX17" fmla="*/ 378702 w 8928000"/>
              <a:gd name="connsiteY17" fmla="*/ 0 h 1085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928000" h="1085077">
                <a:moveTo>
                  <a:pt x="378702" y="0"/>
                </a:moveTo>
                <a:lnTo>
                  <a:pt x="7848499" y="0"/>
                </a:lnTo>
                <a:lnTo>
                  <a:pt x="8549298" y="0"/>
                </a:lnTo>
                <a:lnTo>
                  <a:pt x="8927999" y="0"/>
                </a:lnTo>
                <a:lnTo>
                  <a:pt x="8927999" y="378697"/>
                </a:lnTo>
                <a:lnTo>
                  <a:pt x="8928000" y="378702"/>
                </a:lnTo>
                <a:lnTo>
                  <a:pt x="8928000" y="706374"/>
                </a:lnTo>
                <a:lnTo>
                  <a:pt x="8927999" y="706379"/>
                </a:lnTo>
                <a:lnTo>
                  <a:pt x="8927999" y="1085076"/>
                </a:lnTo>
                <a:lnTo>
                  <a:pt x="8549298" y="1085076"/>
                </a:lnTo>
                <a:lnTo>
                  <a:pt x="7848499" y="1085076"/>
                </a:lnTo>
                <a:lnTo>
                  <a:pt x="1143000" y="1085076"/>
                </a:lnTo>
                <a:lnTo>
                  <a:pt x="1143000" y="1085077"/>
                </a:lnTo>
                <a:lnTo>
                  <a:pt x="0" y="1085077"/>
                </a:lnTo>
                <a:lnTo>
                  <a:pt x="0" y="706374"/>
                </a:lnTo>
                <a:lnTo>
                  <a:pt x="0" y="436609"/>
                </a:lnTo>
                <a:lnTo>
                  <a:pt x="0" y="378702"/>
                </a:lnTo>
                <a:cubicBezTo>
                  <a:pt x="0" y="169551"/>
                  <a:pt x="169551" y="0"/>
                  <a:pt x="378702" y="0"/>
                </a:cubicBezTo>
                <a:close/>
              </a:path>
            </a:pathLst>
          </a:custGeom>
          <a:solidFill>
            <a:srgbClr val="C8DC3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96000" tIns="180000" rIns="39600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4000" b="1" dirty="0">
                <a:solidFill>
                  <a:srgbClr val="232321"/>
                </a:solidFill>
              </a:rPr>
              <a:t>What Can We Do to Help?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865" y="-341154"/>
            <a:ext cx="1910328" cy="1908123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755650" y="1603169"/>
            <a:ext cx="78486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many things you can do to help protect the environment this Earth Day and every day. Every small action makes a difference </a:t>
            </a:r>
            <a:r>
              <a:rPr lang="en-GB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–</a:t>
            </a:r>
            <a:r>
              <a:rPr lang="en-GB" dirty="0"/>
              <a:t> remember the power of the individual!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55650" y="2719242"/>
            <a:ext cx="7848600" cy="533415"/>
          </a:xfrm>
          <a:prstGeom prst="roundRect">
            <a:avLst>
              <a:gd name="adj" fmla="val 14939"/>
            </a:avLst>
          </a:prstGeom>
          <a:solidFill>
            <a:srgbClr val="73BE50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Can you think of any ideas?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301" y="5405134"/>
            <a:ext cx="1562239" cy="1188667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2796319" y="4390187"/>
            <a:ext cx="2409863" cy="2274654"/>
            <a:chOff x="497825" y="4780971"/>
            <a:chExt cx="2200489" cy="2077028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825" y="5232625"/>
              <a:ext cx="970311" cy="162537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1713" y="4780971"/>
              <a:ext cx="1136601" cy="2077028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264" y="4341242"/>
            <a:ext cx="2677462" cy="239647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091" y="2869954"/>
            <a:ext cx="1869601" cy="10642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585" y="3252658"/>
            <a:ext cx="1011920" cy="1249894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973064" y="3429000"/>
            <a:ext cx="78486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232321"/>
                </a:solidFill>
              </a:rPr>
              <a:t>Invest in your local area.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232321"/>
                </a:solidFill>
              </a:rPr>
              <a:t>Try to reduce car travel.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232321"/>
                </a:solidFill>
              </a:rPr>
              <a:t>Try to choose more local, seasonal food.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232321"/>
                </a:solidFill>
              </a:rPr>
              <a:t>Reduce, reuse, recycle!</a:t>
            </a:r>
          </a:p>
        </p:txBody>
      </p:sp>
    </p:spTree>
    <p:extLst>
      <p:ext uri="{BB962C8B-B14F-4D97-AF65-F5344CB8AC3E}">
        <p14:creationId xmlns:p14="http://schemas.microsoft.com/office/powerpoint/2010/main" val="16227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9" grpId="0" animBg="1"/>
      <p:bldP spid="3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579">
            <a:off x="3704694" y="1414416"/>
            <a:ext cx="6575020" cy="6858000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755650" y="4983067"/>
            <a:ext cx="3986167" cy="1130275"/>
          </a:xfrm>
          <a:prstGeom prst="roundRect">
            <a:avLst>
              <a:gd name="adj" fmla="val 12882"/>
            </a:avLst>
          </a:prstGeom>
          <a:solidFill>
            <a:schemeClr val="bg1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232321"/>
                </a:solidFill>
              </a:rPr>
              <a:t>Now, why not discuss your learning and Earth Day pledge with a grown-up after school?</a:t>
            </a:r>
          </a:p>
        </p:txBody>
      </p:sp>
      <p:sp>
        <p:nvSpPr>
          <p:cNvPr id="20" name="Freeform 19"/>
          <p:cNvSpPr/>
          <p:nvPr/>
        </p:nvSpPr>
        <p:spPr>
          <a:xfrm>
            <a:off x="282386" y="282530"/>
            <a:ext cx="8928000" cy="1085077"/>
          </a:xfrm>
          <a:custGeom>
            <a:avLst/>
            <a:gdLst>
              <a:gd name="connsiteX0" fmla="*/ 378702 w 8928000"/>
              <a:gd name="connsiteY0" fmla="*/ 0 h 1085077"/>
              <a:gd name="connsiteX1" fmla="*/ 7848499 w 8928000"/>
              <a:gd name="connsiteY1" fmla="*/ 0 h 1085077"/>
              <a:gd name="connsiteX2" fmla="*/ 8549298 w 8928000"/>
              <a:gd name="connsiteY2" fmla="*/ 0 h 1085077"/>
              <a:gd name="connsiteX3" fmla="*/ 8927999 w 8928000"/>
              <a:gd name="connsiteY3" fmla="*/ 0 h 1085077"/>
              <a:gd name="connsiteX4" fmla="*/ 8927999 w 8928000"/>
              <a:gd name="connsiteY4" fmla="*/ 378697 h 1085077"/>
              <a:gd name="connsiteX5" fmla="*/ 8928000 w 8928000"/>
              <a:gd name="connsiteY5" fmla="*/ 378702 h 1085077"/>
              <a:gd name="connsiteX6" fmla="*/ 8928000 w 8928000"/>
              <a:gd name="connsiteY6" fmla="*/ 706374 h 1085077"/>
              <a:gd name="connsiteX7" fmla="*/ 8927999 w 8928000"/>
              <a:gd name="connsiteY7" fmla="*/ 706379 h 1085077"/>
              <a:gd name="connsiteX8" fmla="*/ 8927999 w 8928000"/>
              <a:gd name="connsiteY8" fmla="*/ 1085076 h 1085077"/>
              <a:gd name="connsiteX9" fmla="*/ 8549298 w 8928000"/>
              <a:gd name="connsiteY9" fmla="*/ 1085076 h 1085077"/>
              <a:gd name="connsiteX10" fmla="*/ 7848499 w 8928000"/>
              <a:gd name="connsiteY10" fmla="*/ 1085076 h 1085077"/>
              <a:gd name="connsiteX11" fmla="*/ 1143000 w 8928000"/>
              <a:gd name="connsiteY11" fmla="*/ 1085076 h 1085077"/>
              <a:gd name="connsiteX12" fmla="*/ 1143000 w 8928000"/>
              <a:gd name="connsiteY12" fmla="*/ 1085077 h 1085077"/>
              <a:gd name="connsiteX13" fmla="*/ 0 w 8928000"/>
              <a:gd name="connsiteY13" fmla="*/ 1085077 h 1085077"/>
              <a:gd name="connsiteX14" fmla="*/ 0 w 8928000"/>
              <a:gd name="connsiteY14" fmla="*/ 706374 h 1085077"/>
              <a:gd name="connsiteX15" fmla="*/ 0 w 8928000"/>
              <a:gd name="connsiteY15" fmla="*/ 436609 h 1085077"/>
              <a:gd name="connsiteX16" fmla="*/ 0 w 8928000"/>
              <a:gd name="connsiteY16" fmla="*/ 378702 h 1085077"/>
              <a:gd name="connsiteX17" fmla="*/ 378702 w 8928000"/>
              <a:gd name="connsiteY17" fmla="*/ 0 h 1085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928000" h="1085077">
                <a:moveTo>
                  <a:pt x="378702" y="0"/>
                </a:moveTo>
                <a:lnTo>
                  <a:pt x="7848499" y="0"/>
                </a:lnTo>
                <a:lnTo>
                  <a:pt x="8549298" y="0"/>
                </a:lnTo>
                <a:lnTo>
                  <a:pt x="8927999" y="0"/>
                </a:lnTo>
                <a:lnTo>
                  <a:pt x="8927999" y="378697"/>
                </a:lnTo>
                <a:lnTo>
                  <a:pt x="8928000" y="378702"/>
                </a:lnTo>
                <a:lnTo>
                  <a:pt x="8928000" y="706374"/>
                </a:lnTo>
                <a:lnTo>
                  <a:pt x="8927999" y="706379"/>
                </a:lnTo>
                <a:lnTo>
                  <a:pt x="8927999" y="1085076"/>
                </a:lnTo>
                <a:lnTo>
                  <a:pt x="8549298" y="1085076"/>
                </a:lnTo>
                <a:lnTo>
                  <a:pt x="7848499" y="1085076"/>
                </a:lnTo>
                <a:lnTo>
                  <a:pt x="1143000" y="1085076"/>
                </a:lnTo>
                <a:lnTo>
                  <a:pt x="1143000" y="1085077"/>
                </a:lnTo>
                <a:lnTo>
                  <a:pt x="0" y="1085077"/>
                </a:lnTo>
                <a:lnTo>
                  <a:pt x="0" y="706374"/>
                </a:lnTo>
                <a:lnTo>
                  <a:pt x="0" y="436609"/>
                </a:lnTo>
                <a:lnTo>
                  <a:pt x="0" y="378702"/>
                </a:lnTo>
                <a:cubicBezTo>
                  <a:pt x="0" y="169551"/>
                  <a:pt x="169551" y="0"/>
                  <a:pt x="378702" y="0"/>
                </a:cubicBezTo>
                <a:close/>
              </a:path>
            </a:pathLst>
          </a:custGeom>
          <a:solidFill>
            <a:srgbClr val="C8DC3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96000" tIns="180000" rIns="39600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4000" b="1" dirty="0">
                <a:solidFill>
                  <a:srgbClr val="232321"/>
                </a:solidFill>
              </a:rPr>
              <a:t>Reflection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865" y="-341154"/>
            <a:ext cx="1910328" cy="1908123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>
          <a:xfrm>
            <a:off x="755650" y="2551233"/>
            <a:ext cx="6293332" cy="538203"/>
          </a:xfrm>
          <a:prstGeom prst="roundRect">
            <a:avLst>
              <a:gd name="adj" fmla="val 14939"/>
            </a:avLst>
          </a:prstGeom>
          <a:solidFill>
            <a:srgbClr val="73BE50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/>
              <a:t>Why do you think it is important to recognise Earth Day?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55650" y="1726429"/>
            <a:ext cx="784052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Take a minute to think about these questions. Can you think of a pledge (promise) you could make this Earth Day to help protect the environment?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5649" y="3212091"/>
            <a:ext cx="5578039" cy="839312"/>
          </a:xfrm>
          <a:prstGeom prst="roundRect">
            <a:avLst>
              <a:gd name="adj" fmla="val 14939"/>
            </a:avLst>
          </a:prstGeom>
          <a:solidFill>
            <a:srgbClr val="73BE50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/>
              <a:t>Are there any of your daily or weekly habits you could change to make them more sustainable?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55650" y="4174058"/>
            <a:ext cx="3597689" cy="538203"/>
          </a:xfrm>
          <a:prstGeom prst="roundRect">
            <a:avLst>
              <a:gd name="adj" fmla="val 14939"/>
            </a:avLst>
          </a:prstGeom>
          <a:solidFill>
            <a:srgbClr val="73BE50"/>
          </a:solidFill>
          <a:ln w="28575">
            <a:solidFill>
              <a:srgbClr val="73BE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000" tIns="108000" rIns="108000" bIns="108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/>
              <a:t>What is your Earth Day pledge?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196" y="3289025"/>
            <a:ext cx="2671126" cy="3636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58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9" grpId="0" animBg="1"/>
      <p:bldP spid="28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result for let us pray hands">
            <a:extLst>
              <a:ext uri="{FF2B5EF4-FFF2-40B4-BE49-F238E27FC236}">
                <a16:creationId xmlns:a16="http://schemas.microsoft.com/office/drawing/2014/main" id="{979C452B-EC20-3244-6527-FFE5F0692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96" y="1916832"/>
            <a:ext cx="733425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251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253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501</TotalTime>
  <Words>598</Words>
  <Application>Microsoft Office PowerPoint</Application>
  <PresentationFormat>On-screen Show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</vt:lpstr>
      <vt:lpstr>Calibri</vt:lpstr>
      <vt:lpstr>Arial</vt:lpstr>
      <vt:lpstr>Roboto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Moarcas</dc:creator>
  <cp:lastModifiedBy>Rebecca Barnes</cp:lastModifiedBy>
  <cp:revision>145</cp:revision>
  <dcterms:created xsi:type="dcterms:W3CDTF">2021-05-25T10:29:40Z</dcterms:created>
  <dcterms:modified xsi:type="dcterms:W3CDTF">2024-04-18T15:11:26Z</dcterms:modified>
</cp:coreProperties>
</file>