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4"/>
  </p:notesMasterIdLst>
  <p:sldIdLst>
    <p:sldId id="257" r:id="rId2"/>
    <p:sldId id="258" r:id="rId3"/>
    <p:sldId id="259" r:id="rId4"/>
    <p:sldId id="262" r:id="rId5"/>
    <p:sldId id="264" r:id="rId6"/>
    <p:sldId id="260" r:id="rId7"/>
    <p:sldId id="265" r:id="rId8"/>
    <p:sldId id="261" r:id="rId9"/>
    <p:sldId id="270" r:id="rId10"/>
    <p:sldId id="271" r:id="rId11"/>
    <p:sldId id="272" r:id="rId12"/>
    <p:sldId id="266" r:id="rId13"/>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75" autoAdjust="0"/>
    <p:restoredTop sz="94676"/>
  </p:normalViewPr>
  <p:slideViewPr>
    <p:cSldViewPr snapToGrid="0">
      <p:cViewPr varScale="1">
        <p:scale>
          <a:sx n="142" d="100"/>
          <a:sy n="142" d="100"/>
        </p:scale>
        <p:origin x="845"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C8B930A-F08C-4F23-B45C-1DB33ED45125}" type="datetimeFigureOut">
              <a:rPr lang="en-GB" smtClean="0"/>
              <a:t>28/07/2026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A3101E-9534-46C1-B558-92F18F74879F}" type="slidenum">
              <a:rPr lang="en-GB" smtClean="0"/>
              <a:t>‹#›</a:t>
            </a:fld>
            <a:endParaRPr lang="en-GB"/>
          </a:p>
        </p:txBody>
      </p:sp>
    </p:spTree>
    <p:extLst>
      <p:ext uri="{BB962C8B-B14F-4D97-AF65-F5344CB8AC3E}">
        <p14:creationId xmlns:p14="http://schemas.microsoft.com/office/powerpoint/2010/main" val="30718464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3A3101E-9534-46C1-B558-92F18F74879F}" type="slidenum">
              <a:rPr lang="en-GB" smtClean="0"/>
              <a:t>7</a:t>
            </a:fld>
            <a:endParaRPr lang="en-GB"/>
          </a:p>
        </p:txBody>
      </p:sp>
    </p:spTree>
    <p:extLst>
      <p:ext uri="{BB962C8B-B14F-4D97-AF65-F5344CB8AC3E}">
        <p14:creationId xmlns:p14="http://schemas.microsoft.com/office/powerpoint/2010/main" val="22130627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7/28/2026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499061669"/>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All pupils in Y4-6 had 10 sessions of swimming. If Year 6s were not able to proficiently swim a distance of 25m, they were sent for a further 10 sessions of swimming to allow them to catch up.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of Tear 6 could swim 25m by the end of the academic Year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85% were able to use a range of strokes effectively by the end of Year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could swim a range of strokes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100% of Year 6 swimmers were able to demonstrate self-rescue in different water-based situations.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could Swim and perform safe rescue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1352279105"/>
              </p:ext>
            </p:extLst>
          </p:nvPr>
        </p:nvGraphicFramePr>
        <p:xfrm>
          <a:off x="241825" y="283020"/>
          <a:ext cx="5530128" cy="36880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4/5 teachers stated that they felt confident teaching a PE lesson in a staff confidence survey. They received CPD from chance to shine cricket company, all teachers stated they had taken something away from the training, which they were going to implement into their teaching. In addition, after this training 60% of teachers said they felt confident or extremely confident teaching striking and fielding games.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There continues to be a lack of confidence from the staff in their teaching of dance and gymnastics. In the staff confidence survey all teachers said they only felt slightly or not very confident at teaching dance.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Children filled out activity diaries for a week to show how many active minutes they do each day. Which showed that all children who participated in the challenge and returned the diaries, were doing 60 active minutes a day.</a:t>
                      </a:r>
                    </a:p>
                    <a:p>
                      <a:r>
                        <a:rPr lang="en-GB" sz="800" dirty="0"/>
                        <a: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This year we should do a pupil activity survey at the beginning of the year and compare to at the end of the year after a walk to school campaign and parent information about local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455648038"/>
              </p:ext>
            </p:extLst>
          </p:nvPr>
        </p:nvGraphicFramePr>
        <p:xfrm>
          <a:off x="241825" y="283020"/>
          <a:ext cx="5530128" cy="3855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celebrate sporting achievements during our whole school assemblies.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We could share our PE achievements and lessons with the wider community through Facebook, Instagram and dojo. Develop a ‘bring your parent’ activity.</a:t>
                      </a:r>
                    </a:p>
                    <a:p>
                      <a:r>
                        <a:rPr lang="en-US" sz="700" dirty="0">
                          <a:latin typeface="Calibri" panose="020F0502020204030204" pitchFamily="34" charset="0"/>
                          <a:cs typeface="Calibri" panose="020F0502020204030204" pitchFamily="34" charset="0"/>
                        </a:rPr>
                        <a:t>More in house team events – linked to houses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t>In a pupil voice survey when asked ‘Are there any new sports you wish to learn?’ there was only 3 sports mentioned which we have not already taught (boxing, volley ball and badminton). </a:t>
                      </a:r>
                      <a:endParaRPr lang="en-US" sz="6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r>
                        <a:rPr lang="en-GB" sz="800" dirty="0"/>
                        <a:t>In a staff survey, they stated that the CPD provided ‘broadened the range of activities they now deliver in lessons’ and they ‘apply some of the games learned in the CPD in other PE lessons’.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We weren’t able to get as many outside sports companies to come and run clubs. I will contact a range of companies and local clubs to see if they could run extra-curricular activities. I will also speak to other schools to ask who they have used.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800" dirty="0"/>
                        <a:t>House captains have run some in house competitions. </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Increase opportunities for KS1 children to compete in inter-school competitions. </a:t>
                      </a:r>
                    </a:p>
                    <a:p>
                      <a:r>
                        <a:rPr lang="en-US" sz="700" dirty="0">
                          <a:latin typeface="Calibri" panose="020F0502020204030204" pitchFamily="34" charset="0"/>
                          <a:cs typeface="Calibri" panose="020F0502020204030204" pitchFamily="34" charset="0"/>
                        </a:rPr>
                        <a:t>More in house competitions.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35483761"/>
              </p:ext>
            </p:extLst>
          </p:nvPr>
        </p:nvGraphicFramePr>
        <p:xfrm>
          <a:off x="315269" y="2352676"/>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 All pupils in Y4-6 had 10 sessions of swimming. If Year 6s were not able to proficiently swim a distance of 25m, they were sent for a further 10 sessions of swimming to allow them to catch up.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Year 6 children could swim 25m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100% were able to use a range of strokes effectively by the end of Year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could swim 25m.</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Parents were sent information about the importance of swimming and water safety. 100% of Year 6 swimmers were able to demonstrate self-rescue in different water-based situations.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could do this.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3"/>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709242704"/>
              </p:ext>
            </p:extLst>
          </p:nvPr>
        </p:nvGraphicFramePr>
        <p:xfrm>
          <a:off x="241825" y="283020"/>
          <a:ext cx="5530128" cy="3152327"/>
        </p:xfrm>
        <a:graphic>
          <a:graphicData uri="http://schemas.openxmlformats.org/drawingml/2006/table">
            <a:tbl>
              <a:tblPr firstRow="1" bandRow="1">
                <a:tableStyleId>{5C22544A-7EE6-4342-B048-85BDC9FD1C3A}</a:tableStyleId>
              </a:tblPr>
              <a:tblGrid>
                <a:gridCol w="1290205">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US" sz="600" dirty="0">
                          <a:latin typeface="Calibri" panose="020F0502020204030204" pitchFamily="34" charset="0"/>
                          <a:cs typeface="Calibri" panose="020F0502020204030204" pitchFamily="34" charset="0"/>
                        </a:rPr>
                        <a:t>Focus on teacher training ensuring all teachers are confident to enjoy teaching High Quality Physical Education.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confidence surveys, pupils attainment data, lesson observation reviews, pupil voice.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Strong subject knowledge, clear explanations and modelling.</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support all children to raise outcomes in all areas of sport.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a:t>
                      </a:r>
                      <a:r>
                        <a:rPr lang="en-US" sz="600" dirty="0" err="1">
                          <a:latin typeface="Calibri" panose="020F0502020204030204" pitchFamily="34" charset="0"/>
                          <a:cs typeface="Calibri" panose="020F0502020204030204" pitchFamily="34" charset="0"/>
                        </a:rPr>
                        <a:t>prioritising</a:t>
                      </a:r>
                      <a:r>
                        <a:rPr lang="en-US" sz="600" dirty="0">
                          <a:latin typeface="Calibri" panose="020F0502020204030204" pitchFamily="34" charset="0"/>
                          <a:cs typeface="Calibri" panose="020F0502020204030204" pitchFamily="34" charset="0"/>
                        </a:rPr>
                        <a:t>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confidence surveys, pupils attainment data, lesson observation reviews, pupil voice.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Effective questioning, feedback and retrieval practice.</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pupils are building on prior knowledge to reduce cognitive load and increase retention of new information and skills, which in turn will raise outcomes.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t>Increasing engagement of all pupils in regular physical activity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Lesson observations and pupil voice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kern="1200" dirty="0">
                          <a:solidFill>
                            <a:schemeClr val="dk1"/>
                          </a:solidFill>
                          <a:effectLst/>
                          <a:latin typeface="+mn-lt"/>
                          <a:ea typeface="+mn-ea"/>
                          <a:cs typeface="+mn-cs"/>
                        </a:rPr>
                        <a:t>Teachers adapt teaching using formative assessment</a:t>
                      </a: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allow you to fill gaps in knowledge to ensure all pupils are making progress and to encourage those who are less active, to participate in a broader range of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Pupils attainment data, lesson observation reviews, pupil voice, club participation registers.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41962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Focus on providing a range of sporting opportunities for all pupils.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ensure all pupils have the opportunity to participate in a broad range of sport, despite their socio-economic status, gender or SEND need.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00000"/>
                        </a:lnSpc>
                        <a:buFont typeface="+mj-lt"/>
                        <a:buNone/>
                      </a:pPr>
                      <a:r>
                        <a:rPr lang="en-US" sz="600" dirty="0"/>
                        <a:t>Offer a broader and more equal experience of a range of sports and physical activities to all pupils and ensure equal access to sport for boys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parent surveys and sports club registers. Class trips/ workshops planned throughout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raise the profile of competitive sport in school. </a:t>
                      </a: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To encourage sportsmanship in a range of sports throughout the year.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24000"/>
                        </a:lnSpc>
                        <a:buFont typeface="+mj-lt"/>
                        <a:buNone/>
                      </a:pPr>
                      <a:r>
                        <a:rPr lang="en-US" sz="600" dirty="0"/>
                        <a:t>Increasing participation in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House captain meeting minutes. House winners sharing their win in whole-school assemblies and displaying the house trophy for all to see.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49563701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236046">
                  <a:extLst>
                    <a:ext uri="{9D8B030D-6E8A-4147-A177-3AD203B41FA5}">
                      <a16:colId xmlns:a16="http://schemas.microsoft.com/office/drawing/2014/main" val="1419483341"/>
                    </a:ext>
                  </a:extLst>
                </a:gridCol>
                <a:gridCol w="119582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the role of pupil sports leaders. They should plan out what activities they will be focusing on each term, to relate it to our PE focus that term and any inter-school competitions .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sports leaders that take initiative and create a more active and inclusive playground for all pupils. A happier, more active playground that meets the needs of all pupils especially SEND and girls.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Pupils are showing an engagement in a range of activities during play time. The play leaders have been good role models and have encouraged the KS1 children to create their own obstacle courses, which they now create themselves.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Once there was a clear timetable of which sports leaders needed to lead in which week, it was successful because they were independent.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an increase in purposeful activity during play time. 100% of KS1 have met the 60 active minutes a day goal on a weekly basis.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£300- SGO to train our sports leaders</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£100-equipment for play time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237359765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For all pupils in KS1 and KS2 to compete in inter-school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Record who in KS2 has participated in sporting competitions put on through Burford Partnership and ensure it is a selection of pupils and not just the same children all the time.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Lead from Burford and St Christophers to work together to put on inter-school events for KS1 pupils.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An increase in confidence for all pupils to participate in competitive sports. Also to improve sportsmanship for all pupils, so they are more tolerant towards each other whenever they are participating in sporting activities.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club registers, log of pupils participating in sports competitions. This will ensure a range of pupils will participate in competitive sports.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a rise in uptake to compete in sporting events throughout the year. We have had 70% of KS2 participate in interschool competitions. 60% of KS1 have participated in interschool competitions.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Strong links between sports leads within our trust have allowed us to run our own interschool sports events.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Conversations between schools have shown that it has had a positive impact on pupils' willingness to participate in competitive events. It was also a chance for the pupils to socialize with each other before they go to secondary school together.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£2000- coach costs </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131174796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Provide a range of sporting opportunities through school trips and sports clubs.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Contact local sports clubs to ask if they could run any sports clubs at school or taster days. Reach out to parents and the local community to see if anyone would be willing to run clubs or have any contacts. Ensure that each teacher has planned at least 1 trip with a focus on improving sporting opportunities and increasing cultural capital.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All pupils, despite socio-economic background, gender or SEND status, to have the opportunity to participate in a broad range of sports. Which in turn will hopefully strengthen community links and raise the profile of PE within the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Booking confirmation of trips. Club registers.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have participated in a broader range of sporting opportunities, which has increased their sporting capital.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as we have formed strong links with outside agencies who have run a range of sporting events throughout the year, which I am confident we will continue to work with them in years to come.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Our club registers show an increase in participation of sporting clubs throughout the year, from EYFS to Year 6.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£4000- for coach transport </a:t>
                      </a:r>
                      <a:r>
                        <a:rPr lang="en-US" sz="600" b="1">
                          <a:solidFill>
                            <a:schemeClr val="tx1"/>
                          </a:solidFill>
                          <a:latin typeface="Calibri" panose="020F0502020204030204" pitchFamily="34" charset="0"/>
                          <a:cs typeface="Calibri" panose="020F0502020204030204" pitchFamily="34" charset="0"/>
                        </a:rPr>
                        <a:t>throughout the year. </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63486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1953</TotalTime>
  <Words>2908</Words>
  <Application>Microsoft Office PowerPoint</Application>
  <PresentationFormat>Custom</PresentationFormat>
  <Paragraphs>271</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Rachel</cp:lastModifiedBy>
  <cp:revision>17</cp:revision>
  <dcterms:created xsi:type="dcterms:W3CDTF">2025-10-08T18:09:30Z</dcterms:created>
  <dcterms:modified xsi:type="dcterms:W3CDTF">2026-07-29T13:26:24Z</dcterms:modified>
</cp:coreProperties>
</file>