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handoutMasterIdLst>
    <p:handoutMasterId r:id="rId19"/>
  </p:handoutMasterIdLst>
  <p:sldIdLst>
    <p:sldId id="264" r:id="rId2"/>
    <p:sldId id="298" r:id="rId3"/>
    <p:sldId id="311" r:id="rId4"/>
    <p:sldId id="310" r:id="rId5"/>
    <p:sldId id="299" r:id="rId6"/>
    <p:sldId id="312" r:id="rId7"/>
    <p:sldId id="277" r:id="rId8"/>
    <p:sldId id="307" r:id="rId9"/>
    <p:sldId id="301" r:id="rId10"/>
    <p:sldId id="261" r:id="rId11"/>
    <p:sldId id="265" r:id="rId12"/>
    <p:sldId id="260" r:id="rId13"/>
    <p:sldId id="304" r:id="rId14"/>
    <p:sldId id="269" r:id="rId15"/>
    <p:sldId id="305" r:id="rId16"/>
    <p:sldId id="309" r:id="rId17"/>
    <p:sldId id="300"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899" autoAdjust="0"/>
    <p:restoredTop sz="94660"/>
  </p:normalViewPr>
  <p:slideViewPr>
    <p:cSldViewPr>
      <p:cViewPr varScale="1">
        <p:scale>
          <a:sx n="80" d="100"/>
          <a:sy n="80" d="100"/>
        </p:scale>
        <p:origin x="1282" y="48"/>
      </p:cViewPr>
      <p:guideLst>
        <p:guide orient="horz" pos="2160"/>
        <p:guide pos="2880"/>
      </p:guideLst>
    </p:cSldViewPr>
  </p:slideViewPr>
  <p:notesTextViewPr>
    <p:cViewPr>
      <p:scale>
        <a:sx n="1" d="1"/>
        <a:sy n="1" d="1"/>
      </p:scale>
      <p:origin x="0" y="0"/>
    </p:cViewPr>
  </p:notesTextViewPr>
  <p:notesViewPr>
    <p:cSldViewPr>
      <p:cViewPr varScale="1">
        <p:scale>
          <a:sx n="64" d="100"/>
          <a:sy n="64" d="100"/>
        </p:scale>
        <p:origin x="2338" y="7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A2044AD-E249-42C6-8DE5-FDCFF700433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A488F524-2B94-4984-80AC-052B3EA7CC6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E1D2AE-3E76-4703-AFA2-C237FE2ED574}" type="datetimeFigureOut">
              <a:rPr lang="en-GB" smtClean="0"/>
              <a:t>21/09/2025</a:t>
            </a:fld>
            <a:endParaRPr lang="en-GB"/>
          </a:p>
        </p:txBody>
      </p:sp>
      <p:sp>
        <p:nvSpPr>
          <p:cNvPr id="4" name="Footer Placeholder 3">
            <a:extLst>
              <a:ext uri="{FF2B5EF4-FFF2-40B4-BE49-F238E27FC236}">
                <a16:creationId xmlns:a16="http://schemas.microsoft.com/office/drawing/2014/main" id="{E6D82DE2-BB5C-4A63-A66C-F88BD6D0EF3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ACD1B1E2-0FA6-4229-A615-20D4886432C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B0FE029-A489-40D1-ABFB-13F11670C3CF}" type="slidenum">
              <a:rPr lang="en-GB" smtClean="0"/>
              <a:t>‹#›</a:t>
            </a:fld>
            <a:endParaRPr lang="en-GB"/>
          </a:p>
        </p:txBody>
      </p:sp>
    </p:spTree>
    <p:extLst>
      <p:ext uri="{BB962C8B-B14F-4D97-AF65-F5344CB8AC3E}">
        <p14:creationId xmlns:p14="http://schemas.microsoft.com/office/powerpoint/2010/main" val="344498265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56A4F739-CFBA-4398-B49F-DBB16164E714}" type="datetimeFigureOut">
              <a:rPr lang="en-GB" smtClean="0"/>
              <a:t>21/09/2025</a:t>
            </a:fld>
            <a:endParaRPr lang="en-GB"/>
          </a:p>
        </p:txBody>
      </p:sp>
      <p:sp>
        <p:nvSpPr>
          <p:cNvPr id="5" name="Footer Placeholder 4"/>
          <p:cNvSpPr>
            <a:spLocks noGrp="1"/>
          </p:cNvSpPr>
          <p:nvPr>
            <p:ph type="ftr" sz="quarter" idx="11"/>
          </p:nvPr>
        </p:nvSpPr>
        <p:spPr>
          <a:xfrm>
            <a:off x="1921934" y="5054602"/>
            <a:ext cx="4064860" cy="279400"/>
          </a:xfrm>
        </p:spPr>
        <p:txBody>
          <a:bodyPr/>
          <a:lstStyle/>
          <a:p>
            <a:endParaRPr lang="en-GB"/>
          </a:p>
        </p:txBody>
      </p:sp>
      <p:sp>
        <p:nvSpPr>
          <p:cNvPr id="6" name="Slide Number Placeholder 5"/>
          <p:cNvSpPr>
            <a:spLocks noGrp="1"/>
          </p:cNvSpPr>
          <p:nvPr>
            <p:ph type="sldNum" sz="quarter" idx="12"/>
          </p:nvPr>
        </p:nvSpPr>
        <p:spPr>
          <a:xfrm>
            <a:off x="6817317" y="5054602"/>
            <a:ext cx="413483" cy="279400"/>
          </a:xfrm>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2087620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A4F739-CFBA-4398-B49F-DBB16164E714}" type="datetimeFigureOut">
              <a:rPr lang="en-GB" smtClean="0"/>
              <a:t>21/09/2025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41838002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A4F739-CFBA-4398-B49F-DBB16164E714}" type="datetimeFigureOut">
              <a:rPr lang="en-GB" smtClean="0"/>
              <a:t>21/09/2025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30758299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76866" y="915337"/>
            <a:ext cx="6798734" cy="130386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6A4F739-CFBA-4398-B49F-DBB16164E714}" type="datetimeFigureOut">
              <a:rPr lang="en-GB" smtClean="0"/>
              <a:t>21/09/2025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27116025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A4F739-CFBA-4398-B49F-DBB16164E714}" type="datetimeFigureOut">
              <a:rPr lang="en-GB" smtClean="0"/>
              <a:t>21/09/2025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36374108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6A4F739-CFBA-4398-B49F-DBB16164E714}" type="datetimeFigureOut">
              <a:rPr lang="en-GB" smtClean="0"/>
              <a:t>21/09/2025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11185166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A4F739-CFBA-4398-B49F-DBB16164E714}" type="datetimeFigureOut">
              <a:rPr lang="en-GB" smtClean="0"/>
              <a:t>21/09/2025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32387144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A4F739-CFBA-4398-B49F-DBB16164E714}" type="datetimeFigureOut">
              <a:rPr lang="en-GB" smtClean="0"/>
              <a:t>21/09/2025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58412D-968D-4323-AAE0-13809F5C7F83}" type="slidenum">
              <a:rPr lang="en-GB" smtClean="0"/>
              <a:t>‹#›</a:t>
            </a:fld>
            <a:endParaRPr lang="en-GB"/>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141376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A4F739-CFBA-4398-B49F-DBB16164E714}" type="datetimeFigureOut">
              <a:rPr lang="en-GB" smtClean="0"/>
              <a:t>21/09/2025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7492833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A4F739-CFBA-4398-B49F-DBB16164E714}" type="datetimeFigureOut">
              <a:rPr lang="en-GB" smtClean="0"/>
              <a:t>21/09/2025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5372670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A4F739-CFBA-4398-B49F-DBB16164E714}" type="datetimeFigureOut">
              <a:rPr lang="en-GB" smtClean="0"/>
              <a:t>21/09/2025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19581656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A4F739-CFBA-4398-B49F-DBB16164E714}" type="datetimeFigureOut">
              <a:rPr lang="en-GB" smtClean="0"/>
              <a:t>21/09/2025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58412D-968D-4323-AAE0-13809F5C7F83}" type="slidenum">
              <a:rPr lang="en-GB" smtClean="0"/>
              <a:t>‹#›</a:t>
            </a:fld>
            <a:endParaRPr lang="en-GB"/>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spTree>
    <p:extLst>
      <p:ext uri="{BB962C8B-B14F-4D97-AF65-F5344CB8AC3E}">
        <p14:creationId xmlns:p14="http://schemas.microsoft.com/office/powerpoint/2010/main" val="7574897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A4F739-CFBA-4398-B49F-DBB16164E714}" type="datetimeFigureOut">
              <a:rPr lang="en-GB" smtClean="0"/>
              <a:t>21/09/2025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6865614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A4F739-CFBA-4398-B49F-DBB16164E714}" type="datetimeFigureOut">
              <a:rPr lang="en-GB" smtClean="0"/>
              <a:t>21/09/2025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58412D-968D-4323-AAE0-13809F5C7F83}" type="slidenum">
              <a:rPr lang="en-GB" smtClean="0"/>
              <a:t>‹#›</a:t>
            </a:fld>
            <a:endParaRPr lang="en-GB"/>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1532428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A4F739-CFBA-4398-B49F-DBB16164E714}" type="datetimeFigureOut">
              <a:rPr lang="en-GB" smtClean="0"/>
              <a:t>21/09/2025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7720900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A4F739-CFBA-4398-B49F-DBB16164E714}" type="datetimeFigureOut">
              <a:rPr lang="en-GB" smtClean="0"/>
              <a:t>21/09/2025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58412D-968D-4323-AAE0-13809F5C7F83}" type="slidenum">
              <a:rPr lang="en-GB" smtClean="0"/>
              <a:t>‹#›</a:t>
            </a:fld>
            <a:endParaRPr lang="en-GB"/>
          </a:p>
        </p:txBody>
      </p:sp>
    </p:spTree>
    <p:extLst>
      <p:ext uri="{BB962C8B-B14F-4D97-AF65-F5344CB8AC3E}">
        <p14:creationId xmlns:p14="http://schemas.microsoft.com/office/powerpoint/2010/main" val="16013631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A4F739-CFBA-4398-B49F-DBB16164E714}" type="datetimeFigureOut">
              <a:rPr lang="en-GB" smtClean="0"/>
              <a:t>21/09/2025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58412D-968D-4323-AAE0-13809F5C7F83}" type="slidenum">
              <a:rPr lang="en-GB" smtClean="0"/>
              <a:t>‹#›</a:t>
            </a:fld>
            <a:endParaRPr lang="en-GB"/>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552773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6A4F739-CFBA-4398-B49F-DBB16164E714}" type="datetimeFigureOut">
              <a:rPr lang="en-GB" smtClean="0"/>
              <a:t>21/09/2025</a:t>
            </a:fld>
            <a:endParaRPr lang="en-GB"/>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A58412D-968D-4323-AAE0-13809F5C7F83}" type="slidenum">
              <a:rPr lang="en-GB" smtClean="0"/>
              <a:t>‹#›</a:t>
            </a:fld>
            <a:endParaRPr lang="en-GB"/>
          </a:p>
        </p:txBody>
      </p:sp>
    </p:spTree>
    <p:extLst>
      <p:ext uri="{BB962C8B-B14F-4D97-AF65-F5344CB8AC3E}">
        <p14:creationId xmlns:p14="http://schemas.microsoft.com/office/powerpoint/2010/main" val="2402659498"/>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image" Target="../media/image16.jpeg"/></Relationships>
</file>

<file path=ppt/slides/_rels/slide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6.xml"/><Relationship Id="rId4" Type="http://schemas.openxmlformats.org/officeDocument/2006/relationships/image" Target="../media/image30.jpeg"/></Relationships>
</file>

<file path=ppt/slides/_rels/slide1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descr="parallel - Clip Art Librar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08104" y="601464"/>
            <a:ext cx="770018" cy="770018"/>
          </a:xfrm>
          <a:prstGeom prst="rect">
            <a:avLst/>
          </a:prstGeom>
          <a:noFill/>
          <a:extLst>
            <a:ext uri="{909E8E84-426E-40DD-AFC4-6F175D3DCCD1}">
              <a14:hiddenFill xmlns:a14="http://schemas.microsoft.com/office/drawing/2010/main">
                <a:solidFill>
                  <a:srgbClr val="FFFFFF"/>
                </a:solidFill>
              </a14:hiddenFill>
            </a:ext>
          </a:extLst>
        </p:spPr>
      </p:pic>
      <p:pic>
        <p:nvPicPr>
          <p:cNvPr id="3073" name="Picture 1" descr="parallel - Clip Art Librar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4368" y="1434601"/>
            <a:ext cx="770018" cy="77001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 name="Rectangle 4"/>
          <p:cNvSpPr>
            <a:spLocks noChangeArrowheads="1"/>
          </p:cNvSpPr>
          <p:nvPr/>
        </p:nvSpPr>
        <p:spPr bwMode="auto">
          <a:xfrm>
            <a:off x="839247" y="2431286"/>
            <a:ext cx="7465505"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300" b="1" i="1" u="none" strike="noStrike" cap="none" normalizeH="0" baseline="0" dirty="0">
                <a:ln>
                  <a:noFill/>
                </a:ln>
                <a:solidFill>
                  <a:srgbClr val="0000FF"/>
                </a:solidFill>
                <a:effectLst/>
                <a:latin typeface="Arial" pitchFamily="34" charset="0"/>
                <a:ea typeface="Times New Roman" pitchFamily="18" charset="0"/>
                <a:cs typeface="Arial" pitchFamily="34" charset="0"/>
              </a:rPr>
              <a:t> Succeed    ~                   Happy   ~               Independent    ~         Nurtured   ~              Excited </a:t>
            </a:r>
            <a:endParaRPr kumimoji="0" lang="en-GB" altLang="en-US" sz="1300" b="0" i="0" u="none" strike="noStrike" cap="none" normalizeH="0" baseline="0" dirty="0">
              <a:ln>
                <a:noFill/>
              </a:ln>
              <a:solidFill>
                <a:schemeClr val="tx1"/>
              </a:solidFill>
              <a:effectLst/>
              <a:latin typeface="Arial" pitchFamily="34" charset="0"/>
              <a:cs typeface="Arial" pitchFamily="34" charset="0"/>
            </a:endParaRPr>
          </a:p>
        </p:txBody>
      </p:sp>
      <p:sp>
        <p:nvSpPr>
          <p:cNvPr id="4" name="Rectangle 5"/>
          <p:cNvSpPr>
            <a:spLocks noChangeArrowheads="1"/>
          </p:cNvSpPr>
          <p:nvPr/>
        </p:nvSpPr>
        <p:spPr bwMode="auto">
          <a:xfrm>
            <a:off x="0" y="34290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200" b="1" i="1" u="none" strike="noStrike" cap="none" normalizeH="0" baseline="0" dirty="0">
                <a:ln>
                  <a:noFill/>
                </a:ln>
                <a:solidFill>
                  <a:srgbClr val="0000FF"/>
                </a:solidFill>
                <a:effectLst/>
                <a:latin typeface="Arial" pitchFamily="34" charset="0"/>
                <a:ea typeface="Times New Roman" pitchFamily="18" charset="0"/>
                <a:cs typeface="Arial" pitchFamily="34" charset="0"/>
              </a:rPr>
              <a:t>with perseverance  ~  with respect &amp; honesty ~   and courageous ~   with compassion~   with teamwork</a:t>
            </a: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pic>
        <p:nvPicPr>
          <p:cNvPr id="7" name="Picture 1" descr="parallel - Clip Art Librar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62792" y="560072"/>
            <a:ext cx="770018" cy="77001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 descr="parallel - Clip Art Librar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33667" y="565142"/>
            <a:ext cx="770018" cy="77001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 descr="parallel - Clip Art Librar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96336" y="1371482"/>
            <a:ext cx="770018" cy="77001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704368" y="4149080"/>
            <a:ext cx="7920880" cy="1446550"/>
          </a:xfrm>
          <a:prstGeom prst="rect">
            <a:avLst/>
          </a:prstGeom>
        </p:spPr>
        <p:txBody>
          <a:bodyPr wrap="square">
            <a:spAutoFit/>
          </a:bodyPr>
          <a:lstStyle/>
          <a:p>
            <a:pPr algn="ctr" hangingPunct="0"/>
            <a:r>
              <a:rPr lang="en-GB" sz="4400" b="1" dirty="0">
                <a:latin typeface="Calibri" panose="020F0502020204030204" pitchFamily="34" charset="0"/>
                <a:ea typeface="Calibri" panose="020F0502020204030204" pitchFamily="34" charset="0"/>
                <a:cs typeface="Calibri" panose="020F0502020204030204" pitchFamily="34" charset="0"/>
              </a:rPr>
              <a:t>“</a:t>
            </a:r>
            <a:r>
              <a:rPr lang="en-GB" sz="4400" b="1" i="1" dirty="0">
                <a:latin typeface="Calibri" panose="020F0502020204030204" pitchFamily="34" charset="0"/>
                <a:ea typeface="Calibri" panose="020F0502020204030204" pitchFamily="34" charset="0"/>
                <a:cs typeface="Calibri" panose="020F0502020204030204" pitchFamily="34" charset="0"/>
              </a:rPr>
              <a:t>To be the best we can be for ourselves and others”</a:t>
            </a:r>
            <a:endParaRPr lang="en-GB" sz="4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170987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827584" y="1052736"/>
            <a:ext cx="3888432" cy="2123658"/>
          </a:xfrm>
          <a:prstGeom prst="rect">
            <a:avLst/>
          </a:prstGeom>
          <a:noFill/>
        </p:spPr>
        <p:txBody>
          <a:bodyPr wrap="square" lIns="91440" tIns="45720" rIns="91440" bIns="45720">
            <a:spAutoFit/>
          </a:bodyPr>
          <a:lstStyle/>
          <a:p>
            <a:pPr algn="ctr"/>
            <a:r>
              <a:rPr lang="en-US" sz="4400" b="1" dirty="0">
                <a:latin typeface="Calibri" panose="020F0502020204030204" pitchFamily="34" charset="0"/>
                <a:ea typeface="Calibri" panose="020F0502020204030204" pitchFamily="34" charset="0"/>
                <a:cs typeface="Calibri" panose="020F0502020204030204" pitchFamily="34" charset="0"/>
              </a:rPr>
              <a:t>Welcome to Ginkgo Class</a:t>
            </a:r>
          </a:p>
          <a:p>
            <a:pPr algn="ctr"/>
            <a:r>
              <a:rPr lang="en-US" sz="4400" b="1" dirty="0">
                <a:latin typeface="Calibri" panose="020F0502020204030204" pitchFamily="34" charset="0"/>
                <a:ea typeface="Calibri" panose="020F0502020204030204" pitchFamily="34" charset="0"/>
                <a:cs typeface="Calibri" panose="020F0502020204030204" pitchFamily="34" charset="0"/>
              </a:rPr>
              <a:t>Year 2</a:t>
            </a:r>
          </a:p>
        </p:txBody>
      </p:sp>
      <p:pic>
        <p:nvPicPr>
          <p:cNvPr id="5" name="Picture 4">
            <a:extLst>
              <a:ext uri="{FF2B5EF4-FFF2-40B4-BE49-F238E27FC236}">
                <a16:creationId xmlns:a16="http://schemas.microsoft.com/office/drawing/2014/main" id="{513858CE-3634-4000-9B60-5F94F287DB1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01840" y="631181"/>
            <a:ext cx="3933626" cy="2950219"/>
          </a:xfrm>
          <a:prstGeom prst="rect">
            <a:avLst/>
          </a:prstGeom>
        </p:spPr>
      </p:pic>
      <p:sp>
        <p:nvSpPr>
          <p:cNvPr id="8" name="AutoShape 2">
            <a:extLst>
              <a:ext uri="{FF2B5EF4-FFF2-40B4-BE49-F238E27FC236}">
                <a16:creationId xmlns:a16="http://schemas.microsoft.com/office/drawing/2014/main" id="{09A7A292-7325-4714-84F9-08790E822E1E}"/>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a:extLst>
              <a:ext uri="{FF2B5EF4-FFF2-40B4-BE49-F238E27FC236}">
                <a16:creationId xmlns:a16="http://schemas.microsoft.com/office/drawing/2014/main" id="{87384685-0E50-4326-B2D3-D75DCD4DF406}"/>
              </a:ext>
            </a:extLst>
          </p:cNvPr>
          <p:cNvPicPr>
            <a:picLocks noChangeAspect="1"/>
          </p:cNvPicPr>
          <p:nvPr/>
        </p:nvPicPr>
        <p:blipFill>
          <a:blip r:embed="rId3"/>
          <a:stretch>
            <a:fillRect/>
          </a:stretch>
        </p:blipFill>
        <p:spPr>
          <a:xfrm>
            <a:off x="3361970" y="4027170"/>
            <a:ext cx="2420059" cy="2123659"/>
          </a:xfrm>
          <a:prstGeom prst="rect">
            <a:avLst/>
          </a:prstGeom>
        </p:spPr>
      </p:pic>
      <p:pic>
        <p:nvPicPr>
          <p:cNvPr id="12" name="Picture 11">
            <a:extLst>
              <a:ext uri="{FF2B5EF4-FFF2-40B4-BE49-F238E27FC236}">
                <a16:creationId xmlns:a16="http://schemas.microsoft.com/office/drawing/2014/main" id="{72E77AE9-B384-4A65-AFEA-BE04A98150F6}"/>
              </a:ext>
            </a:extLst>
          </p:cNvPr>
          <p:cNvPicPr>
            <a:picLocks noChangeAspect="1"/>
          </p:cNvPicPr>
          <p:nvPr/>
        </p:nvPicPr>
        <p:blipFill>
          <a:blip r:embed="rId4"/>
          <a:stretch>
            <a:fillRect/>
          </a:stretch>
        </p:blipFill>
        <p:spPr>
          <a:xfrm>
            <a:off x="5956590" y="4077072"/>
            <a:ext cx="2527892" cy="2026699"/>
          </a:xfrm>
          <a:prstGeom prst="rect">
            <a:avLst/>
          </a:prstGeom>
        </p:spPr>
      </p:pic>
      <p:pic>
        <p:nvPicPr>
          <p:cNvPr id="14" name="Picture 13">
            <a:extLst>
              <a:ext uri="{FF2B5EF4-FFF2-40B4-BE49-F238E27FC236}">
                <a16:creationId xmlns:a16="http://schemas.microsoft.com/office/drawing/2014/main" id="{144686C6-F848-4B3B-917C-ED8067993427}"/>
              </a:ext>
            </a:extLst>
          </p:cNvPr>
          <p:cNvPicPr>
            <a:picLocks noChangeAspect="1"/>
          </p:cNvPicPr>
          <p:nvPr/>
        </p:nvPicPr>
        <p:blipFill>
          <a:blip r:embed="rId5"/>
          <a:stretch>
            <a:fillRect/>
          </a:stretch>
        </p:blipFill>
        <p:spPr>
          <a:xfrm>
            <a:off x="827584" y="4026382"/>
            <a:ext cx="2232248" cy="2124446"/>
          </a:xfrm>
          <a:prstGeom prst="rect">
            <a:avLst/>
          </a:prstGeom>
        </p:spPr>
      </p:pic>
    </p:spTree>
    <p:extLst>
      <p:ext uri="{BB962C8B-B14F-4D97-AF65-F5344CB8AC3E}">
        <p14:creationId xmlns:p14="http://schemas.microsoft.com/office/powerpoint/2010/main" val="17785928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5A5FFDA-24E0-4770-8E66-95F6390FFD62}"/>
              </a:ext>
            </a:extLst>
          </p:cNvPr>
          <p:cNvSpPr txBox="1"/>
          <p:nvPr/>
        </p:nvSpPr>
        <p:spPr>
          <a:xfrm flipH="1">
            <a:off x="899592" y="918796"/>
            <a:ext cx="3888432" cy="5078313"/>
          </a:xfrm>
          <a:prstGeom prst="rect">
            <a:avLst/>
          </a:prstGeom>
          <a:noFill/>
        </p:spPr>
        <p:txBody>
          <a:bodyPr wrap="square" rtlCol="0">
            <a:spAutoFit/>
          </a:bodyPr>
          <a:lstStyle/>
          <a:p>
            <a:pPr algn="ctr"/>
            <a:r>
              <a:rPr lang="en-GB" b="1" u="sng" dirty="0">
                <a:latin typeface="Calibri" panose="020F0502020204030204" pitchFamily="34" charset="0"/>
                <a:ea typeface="Calibri" panose="020F0502020204030204" pitchFamily="34" charset="0"/>
                <a:cs typeface="Calibri" panose="020F0502020204030204" pitchFamily="34" charset="0"/>
              </a:rPr>
              <a:t>About me!</a:t>
            </a:r>
          </a:p>
          <a:p>
            <a:endParaRPr lang="en-GB" dirty="0"/>
          </a:p>
          <a:p>
            <a:pPr marL="285750" indent="-285750">
              <a:buFont typeface="Arial" panose="020B0604020202020204" pitchFamily="34" charset="0"/>
              <a:buChar char="•"/>
            </a:pPr>
            <a:endParaRPr lang="en-GB"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I am Mum to William and Isobel who are 26 and 24.</a:t>
            </a:r>
          </a:p>
          <a:p>
            <a:endParaRPr lang="en-GB"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I have been a teacher for 30 years and worked with many different age groups. I was at </a:t>
            </a:r>
            <a:r>
              <a:rPr lang="en-GB" dirty="0" err="1">
                <a:latin typeface="Calibri" panose="020F0502020204030204" pitchFamily="34" charset="0"/>
                <a:ea typeface="Calibri" panose="020F0502020204030204" pitchFamily="34" charset="0"/>
                <a:cs typeface="Calibri" panose="020F0502020204030204" pitchFamily="34" charset="0"/>
              </a:rPr>
              <a:t>Clanfield</a:t>
            </a:r>
            <a:r>
              <a:rPr lang="en-GB" dirty="0">
                <a:latin typeface="Calibri" panose="020F0502020204030204" pitchFamily="34" charset="0"/>
                <a:ea typeface="Calibri" panose="020F0502020204030204" pitchFamily="34" charset="0"/>
                <a:cs typeface="Calibri" panose="020F0502020204030204" pitchFamily="34" charset="0"/>
              </a:rPr>
              <a:t> Primary School for 20 of those years and the reason I am still doing this job is simple. I love being part of a child’s journey and helping them to flourish and grow.</a:t>
            </a:r>
          </a:p>
          <a:p>
            <a:endParaRPr lang="en-GB" dirty="0">
              <a:latin typeface="Calibri" panose="020F0502020204030204" pitchFamily="34" charset="0"/>
              <a:ea typeface="Calibri" panose="020F0502020204030204" pitchFamily="34" charset="0"/>
              <a:cs typeface="Calibri" panose="020F0502020204030204" pitchFamily="34" charset="0"/>
            </a:endParaRPr>
          </a:p>
          <a:p>
            <a:r>
              <a:rPr lang="en-GB" dirty="0">
                <a:latin typeface="Calibri" panose="020F0502020204030204" pitchFamily="34" charset="0"/>
                <a:ea typeface="Calibri" panose="020F0502020204030204" pitchFamily="34" charset="0"/>
                <a:cs typeface="Calibri" panose="020F0502020204030204" pitchFamily="34" charset="0"/>
              </a:rPr>
              <a:t>Every child has a super power and part of my role  is helping them to find what theirs is and to nurture it.</a:t>
            </a:r>
          </a:p>
        </p:txBody>
      </p:sp>
      <p:pic>
        <p:nvPicPr>
          <p:cNvPr id="3" name="Picture 2">
            <a:extLst>
              <a:ext uri="{FF2B5EF4-FFF2-40B4-BE49-F238E27FC236}">
                <a16:creationId xmlns:a16="http://schemas.microsoft.com/office/drawing/2014/main" id="{59716F17-E86E-461C-B969-8E1DFC0463EC}"/>
              </a:ext>
            </a:extLst>
          </p:cNvPr>
          <p:cNvPicPr>
            <a:picLocks noChangeAspect="1"/>
          </p:cNvPicPr>
          <p:nvPr/>
        </p:nvPicPr>
        <p:blipFill>
          <a:blip r:embed="rId2"/>
          <a:stretch>
            <a:fillRect/>
          </a:stretch>
        </p:blipFill>
        <p:spPr>
          <a:xfrm>
            <a:off x="4873735" y="1628800"/>
            <a:ext cx="3347034" cy="3233307"/>
          </a:xfrm>
          <a:prstGeom prst="rect">
            <a:avLst/>
          </a:prstGeom>
        </p:spPr>
      </p:pic>
    </p:spTree>
    <p:extLst>
      <p:ext uri="{BB962C8B-B14F-4D97-AF65-F5344CB8AC3E}">
        <p14:creationId xmlns:p14="http://schemas.microsoft.com/office/powerpoint/2010/main" val="14336120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0083338-6D24-4243-B0B1-E009187E3EB0}"/>
              </a:ext>
            </a:extLst>
          </p:cNvPr>
          <p:cNvPicPr>
            <a:picLocks noChangeAspect="1"/>
          </p:cNvPicPr>
          <p:nvPr/>
        </p:nvPicPr>
        <p:blipFill>
          <a:blip r:embed="rId2"/>
          <a:stretch>
            <a:fillRect/>
          </a:stretch>
        </p:blipFill>
        <p:spPr>
          <a:xfrm>
            <a:off x="872169" y="1001819"/>
            <a:ext cx="7399661" cy="4854361"/>
          </a:xfrm>
          <a:prstGeom prst="rect">
            <a:avLst/>
          </a:prstGeom>
        </p:spPr>
      </p:pic>
    </p:spTree>
    <p:extLst>
      <p:ext uri="{BB962C8B-B14F-4D97-AF65-F5344CB8AC3E}">
        <p14:creationId xmlns:p14="http://schemas.microsoft.com/office/powerpoint/2010/main" val="26496275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46909" y="1033686"/>
            <a:ext cx="3451208" cy="5632311"/>
          </a:xfrm>
          <a:prstGeom prst="rect">
            <a:avLst/>
          </a:prstGeom>
          <a:noFill/>
        </p:spPr>
        <p:txBody>
          <a:bodyPr wrap="square" rtlCol="0">
            <a:spAutoFit/>
          </a:bodyPr>
          <a:lstStyle>
            <a:defPPr>
              <a:defRPr lang="en-US"/>
            </a:defPPr>
            <a:lvl1pPr marL="571500" indent="-571500">
              <a:buFont typeface="Arial" panose="020B0604020202020204" pitchFamily="34" charset="0"/>
              <a:buChar char="•"/>
              <a:defRPr sz="4400" b="1" i="1">
                <a:latin typeface="SassoonPrimaryInfant" pitchFamily="2" charset="0"/>
              </a:defRPr>
            </a:lvl1pPr>
          </a:lstStyle>
          <a:p>
            <a:r>
              <a:rPr lang="en-GB" sz="2400" i="0" dirty="0">
                <a:latin typeface="Calibri" panose="020F0502020204030204" pitchFamily="34" charset="0"/>
                <a:ea typeface="Calibri" panose="020F0502020204030204" pitchFamily="34" charset="0"/>
                <a:cs typeface="Calibri" panose="020F0502020204030204" pitchFamily="34" charset="0"/>
              </a:rPr>
              <a:t>Early Morning Activity (EMA) and registration starts at 8.40am</a:t>
            </a:r>
          </a:p>
          <a:p>
            <a:pPr marL="0" indent="0">
              <a:buNone/>
            </a:pPr>
            <a:endParaRPr lang="en-GB" sz="2400" b="1" i="0" dirty="0">
              <a:latin typeface="Calibri" panose="020F0502020204030204" pitchFamily="34" charset="0"/>
              <a:ea typeface="Calibri" panose="020F0502020204030204" pitchFamily="34" charset="0"/>
              <a:cs typeface="Calibri" panose="020F0502020204030204" pitchFamily="34" charset="0"/>
            </a:endParaRPr>
          </a:p>
          <a:p>
            <a:pPr marL="0" indent="0">
              <a:buNone/>
            </a:pPr>
            <a:r>
              <a:rPr lang="en-GB" sz="2400" i="0" dirty="0">
                <a:latin typeface="Calibri" panose="020F0502020204030204" pitchFamily="34" charset="0"/>
                <a:ea typeface="Calibri" panose="020F0502020204030204" pitchFamily="34" charset="0"/>
                <a:cs typeface="Calibri" panose="020F0502020204030204" pitchFamily="34" charset="0"/>
              </a:rPr>
              <a:t>     </a:t>
            </a:r>
            <a:r>
              <a:rPr lang="en-GB" sz="2400" b="1" i="0" dirty="0">
                <a:latin typeface="Calibri" panose="020F0502020204030204" pitchFamily="34" charset="0"/>
                <a:ea typeface="Calibri" panose="020F0502020204030204" pitchFamily="34" charset="0"/>
                <a:cs typeface="Calibri" panose="020F0502020204030204" pitchFamily="34" charset="0"/>
              </a:rPr>
              <a:t>Please be on time </a:t>
            </a:r>
            <a:r>
              <a:rPr lang="en-GB" sz="2400" b="1" i="0" dirty="0">
                <a:latin typeface="Calibri" panose="020F0502020204030204" pitchFamily="34" charset="0"/>
                <a:ea typeface="Calibri" panose="020F0502020204030204" pitchFamily="34" charset="0"/>
                <a:cs typeface="Calibri" panose="020F0502020204030204" pitchFamily="34" charset="0"/>
                <a:sym typeface="Wingdings" panose="05000000000000000000" pitchFamily="2" charset="2"/>
              </a:rPr>
              <a:t></a:t>
            </a:r>
          </a:p>
          <a:p>
            <a:endParaRPr lang="en-GB" sz="2400" b="1" i="0" dirty="0">
              <a:latin typeface="Calibri" panose="020F0502020204030204" pitchFamily="34" charset="0"/>
              <a:ea typeface="Calibri" panose="020F0502020204030204" pitchFamily="34" charset="0"/>
              <a:cs typeface="Calibri" panose="020F0502020204030204" pitchFamily="34" charset="0"/>
              <a:sym typeface="Wingdings" panose="05000000000000000000" pitchFamily="2" charset="2"/>
            </a:endParaRPr>
          </a:p>
          <a:p>
            <a:pPr marL="342900" indent="-342900"/>
            <a:r>
              <a:rPr lang="en-GB" sz="2400" i="0" dirty="0">
                <a:latin typeface="Calibri" panose="020F0502020204030204" pitchFamily="34" charset="0"/>
                <a:ea typeface="Calibri" panose="020F0502020204030204" pitchFamily="34" charset="0"/>
                <a:cs typeface="Calibri" panose="020F0502020204030204" pitchFamily="34" charset="0"/>
              </a:rPr>
              <a:t>Handwriting</a:t>
            </a:r>
            <a:endParaRPr lang="en-GB" sz="2400" b="1" i="0" dirty="0">
              <a:latin typeface="Calibri" panose="020F0502020204030204" pitchFamily="34" charset="0"/>
              <a:ea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GB" sz="2400" b="1" i="0" dirty="0">
                <a:latin typeface="Calibri" panose="020F0502020204030204" pitchFamily="34" charset="0"/>
                <a:ea typeface="Calibri" panose="020F0502020204030204" pitchFamily="34" charset="0"/>
                <a:cs typeface="Calibri" panose="020F0502020204030204" pitchFamily="34" charset="0"/>
              </a:rPr>
              <a:t>Recap on prior learning   </a:t>
            </a:r>
          </a:p>
          <a:p>
            <a:pPr marL="571500" indent="-571500">
              <a:buFont typeface="Arial" panose="020B0604020202020204" pitchFamily="34" charset="0"/>
              <a:buChar char="•"/>
            </a:pPr>
            <a:r>
              <a:rPr lang="en-GB" sz="2400" b="1" i="0" dirty="0">
                <a:latin typeface="Calibri" panose="020F0502020204030204" pitchFamily="34" charset="0"/>
                <a:ea typeface="Calibri" panose="020F0502020204030204" pitchFamily="34" charset="0"/>
                <a:cs typeface="Calibri" panose="020F0502020204030204" pitchFamily="34" charset="0"/>
              </a:rPr>
              <a:t>Maths, Phonics, English and Science activities. </a:t>
            </a:r>
          </a:p>
          <a:p>
            <a:pPr marL="571500" indent="-571500">
              <a:buFont typeface="Arial" panose="020B0604020202020204" pitchFamily="34" charset="0"/>
              <a:buChar char="•"/>
            </a:pPr>
            <a:endParaRPr lang="en-GB" sz="2400" b="1" i="0" dirty="0">
              <a:latin typeface="Calibri" panose="020F0502020204030204" pitchFamily="34" charset="0"/>
              <a:ea typeface="Calibri" panose="020F0502020204030204" pitchFamily="34" charset="0"/>
              <a:cs typeface="Calibri" panose="020F0502020204030204" pitchFamily="34" charset="0"/>
            </a:endParaRPr>
          </a:p>
          <a:p>
            <a:endParaRPr lang="en-GB" sz="2400" i="0" dirty="0">
              <a:latin typeface="Calibri" panose="020F0502020204030204" pitchFamily="34" charset="0"/>
              <a:ea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1AA9295E-CFA8-4547-A4F1-88F2D64F72C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4265966" y="1070738"/>
            <a:ext cx="2448271" cy="1836203"/>
          </a:xfrm>
          <a:prstGeom prst="rect">
            <a:avLst/>
          </a:prstGeom>
        </p:spPr>
      </p:pic>
      <p:pic>
        <p:nvPicPr>
          <p:cNvPr id="7" name="Picture 6">
            <a:extLst>
              <a:ext uri="{FF2B5EF4-FFF2-40B4-BE49-F238E27FC236}">
                <a16:creationId xmlns:a16="http://schemas.microsoft.com/office/drawing/2014/main" id="{BC829EF0-AB8E-4E4F-9DA5-C654D9104A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6172632" y="1088279"/>
            <a:ext cx="2401493" cy="1801120"/>
          </a:xfrm>
          <a:prstGeom prst="rect">
            <a:avLst/>
          </a:prstGeom>
        </p:spPr>
      </p:pic>
      <p:pic>
        <p:nvPicPr>
          <p:cNvPr id="9" name="Picture 8">
            <a:extLst>
              <a:ext uri="{FF2B5EF4-FFF2-40B4-BE49-F238E27FC236}">
                <a16:creationId xmlns:a16="http://schemas.microsoft.com/office/drawing/2014/main" id="{9AF8A488-04AA-4B9B-A38F-72A12E60E28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6274259" y="3682556"/>
            <a:ext cx="2401494" cy="1801121"/>
          </a:xfrm>
          <a:prstGeom prst="rect">
            <a:avLst/>
          </a:prstGeom>
        </p:spPr>
      </p:pic>
      <p:pic>
        <p:nvPicPr>
          <p:cNvPr id="11" name="Picture 10">
            <a:extLst>
              <a:ext uri="{FF2B5EF4-FFF2-40B4-BE49-F238E27FC236}">
                <a16:creationId xmlns:a16="http://schemas.microsoft.com/office/drawing/2014/main" id="{4B86A9B5-E836-4D6A-A82A-9E958EF569B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4265965" y="3688404"/>
            <a:ext cx="2448272" cy="1836204"/>
          </a:xfrm>
          <a:prstGeom prst="rect">
            <a:avLst/>
          </a:prstGeom>
        </p:spPr>
      </p:pic>
    </p:spTree>
    <p:extLst>
      <p:ext uri="{BB962C8B-B14F-4D97-AF65-F5344CB8AC3E}">
        <p14:creationId xmlns:p14="http://schemas.microsoft.com/office/powerpoint/2010/main" val="15111820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090813E-7D13-471A-B5B2-5EA580603B2D}"/>
              </a:ext>
            </a:extLst>
          </p:cNvPr>
          <p:cNvSpPr txBox="1"/>
          <p:nvPr/>
        </p:nvSpPr>
        <p:spPr>
          <a:xfrm>
            <a:off x="755576" y="1196752"/>
            <a:ext cx="3816424" cy="4031873"/>
          </a:xfrm>
          <a:prstGeom prst="rect">
            <a:avLst/>
          </a:prstGeom>
          <a:noFill/>
        </p:spPr>
        <p:txBody>
          <a:bodyPr wrap="square" rtlCol="0">
            <a:spAutoFit/>
          </a:bodyPr>
          <a:lstStyle/>
          <a:p>
            <a:pPr algn="ctr"/>
            <a:r>
              <a:rPr lang="en-GB" sz="3200" b="1" u="sng" dirty="0">
                <a:latin typeface="Calibri" panose="020F0502020204030204" pitchFamily="34" charset="0"/>
                <a:ea typeface="Calibri" panose="020F0502020204030204" pitchFamily="34" charset="0"/>
                <a:cs typeface="Calibri" panose="020F0502020204030204" pitchFamily="34" charset="0"/>
              </a:rPr>
              <a:t>Rewards</a:t>
            </a:r>
          </a:p>
          <a:p>
            <a:pPr algn="ctr"/>
            <a:endParaRPr lang="en-GB" sz="3200" b="1" dirty="0">
              <a:latin typeface="Calibri" panose="020F0502020204030204" pitchFamily="34" charset="0"/>
              <a:ea typeface="Calibri" panose="020F0502020204030204" pitchFamily="34" charset="0"/>
              <a:cs typeface="Calibri" panose="020F0502020204030204" pitchFamily="34" charset="0"/>
            </a:endParaRPr>
          </a:p>
          <a:p>
            <a:pPr marL="457200" indent="-457200">
              <a:buFont typeface="Arial" panose="020B0604020202020204" pitchFamily="34" charset="0"/>
              <a:buChar char="•"/>
            </a:pPr>
            <a:r>
              <a:rPr lang="en-GB" sz="3200" b="1" dirty="0">
                <a:latin typeface="Calibri" panose="020F0502020204030204" pitchFamily="34" charset="0"/>
                <a:ea typeface="Calibri" panose="020F0502020204030204" pitchFamily="34" charset="0"/>
                <a:cs typeface="Calibri" panose="020F0502020204030204" pitchFamily="34" charset="0"/>
              </a:rPr>
              <a:t>Penguins</a:t>
            </a:r>
          </a:p>
          <a:p>
            <a:pPr marL="457200" indent="-457200">
              <a:buFont typeface="Arial" panose="020B0604020202020204" pitchFamily="34" charset="0"/>
              <a:buChar char="•"/>
            </a:pPr>
            <a:r>
              <a:rPr lang="en-GB" sz="3200" b="1" dirty="0">
                <a:latin typeface="Calibri" panose="020F0502020204030204" pitchFamily="34" charset="0"/>
                <a:ea typeface="Calibri" panose="020F0502020204030204" pitchFamily="34" charset="0"/>
                <a:cs typeface="Calibri" panose="020F0502020204030204" pitchFamily="34" charset="0"/>
              </a:rPr>
              <a:t>Traffic Lights</a:t>
            </a:r>
          </a:p>
          <a:p>
            <a:pPr marL="457200" indent="-457200">
              <a:buFont typeface="Arial" panose="020B0604020202020204" pitchFamily="34" charset="0"/>
              <a:buChar char="•"/>
            </a:pPr>
            <a:r>
              <a:rPr lang="en-GB" sz="3200" b="1" dirty="0">
                <a:latin typeface="Calibri" panose="020F0502020204030204" pitchFamily="34" charset="0"/>
                <a:ea typeface="Calibri" panose="020F0502020204030204" pitchFamily="34" charset="0"/>
                <a:cs typeface="Calibri" panose="020F0502020204030204" pitchFamily="34" charset="0"/>
              </a:rPr>
              <a:t>Reward Jar</a:t>
            </a:r>
          </a:p>
          <a:p>
            <a:pPr marL="457200" indent="-457200">
              <a:buFont typeface="Arial" panose="020B0604020202020204" pitchFamily="34" charset="0"/>
              <a:buChar char="•"/>
            </a:pPr>
            <a:r>
              <a:rPr lang="en-GB" sz="3200" b="1" dirty="0">
                <a:latin typeface="Calibri" panose="020F0502020204030204" pitchFamily="34" charset="0"/>
                <a:ea typeface="Calibri" panose="020F0502020204030204" pitchFamily="34" charset="0"/>
                <a:cs typeface="Calibri" panose="020F0502020204030204" pitchFamily="34" charset="0"/>
              </a:rPr>
              <a:t>House Tokens</a:t>
            </a:r>
          </a:p>
          <a:p>
            <a:pPr marL="457200" indent="-457200">
              <a:buFont typeface="Arial" panose="020B0604020202020204" pitchFamily="34" charset="0"/>
              <a:buChar char="•"/>
            </a:pPr>
            <a:r>
              <a:rPr lang="en-GB" sz="3200" b="1" dirty="0">
                <a:latin typeface="Calibri" panose="020F0502020204030204" pitchFamily="34" charset="0"/>
                <a:ea typeface="Calibri" panose="020F0502020204030204" pitchFamily="34" charset="0"/>
                <a:cs typeface="Calibri" panose="020F0502020204030204" pitchFamily="34" charset="0"/>
              </a:rPr>
              <a:t>‘Be the Best’ certificate</a:t>
            </a:r>
          </a:p>
        </p:txBody>
      </p:sp>
      <p:pic>
        <p:nvPicPr>
          <p:cNvPr id="5" name="Picture 4">
            <a:extLst>
              <a:ext uri="{FF2B5EF4-FFF2-40B4-BE49-F238E27FC236}">
                <a16:creationId xmlns:a16="http://schemas.microsoft.com/office/drawing/2014/main" id="{9E18733B-3C1D-4ADD-9580-E23FF926E8F4}"/>
              </a:ext>
            </a:extLst>
          </p:cNvPr>
          <p:cNvPicPr>
            <a:picLocks noChangeAspect="1"/>
          </p:cNvPicPr>
          <p:nvPr/>
        </p:nvPicPr>
        <p:blipFill>
          <a:blip r:embed="rId2"/>
          <a:stretch>
            <a:fillRect/>
          </a:stretch>
        </p:blipFill>
        <p:spPr>
          <a:xfrm>
            <a:off x="4716016" y="1628799"/>
            <a:ext cx="2339543" cy="3384377"/>
          </a:xfrm>
          <a:prstGeom prst="rect">
            <a:avLst/>
          </a:prstGeom>
        </p:spPr>
      </p:pic>
    </p:spTree>
    <p:extLst>
      <p:ext uri="{BB962C8B-B14F-4D97-AF65-F5344CB8AC3E}">
        <p14:creationId xmlns:p14="http://schemas.microsoft.com/office/powerpoint/2010/main" val="22677440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83457"/>
            <a:ext cx="8229600" cy="1231354"/>
          </a:xfrm>
        </p:spPr>
        <p:txBody>
          <a:bodyPr>
            <a:noAutofit/>
          </a:bodyPr>
          <a:lstStyle/>
          <a:p>
            <a:r>
              <a:rPr lang="en-GB" sz="6000" dirty="0">
                <a:latin typeface="Calibri" panose="020F0502020204030204" pitchFamily="34" charset="0"/>
                <a:ea typeface="Calibri" panose="020F0502020204030204" pitchFamily="34" charset="0"/>
                <a:cs typeface="Calibri" panose="020F0502020204030204" pitchFamily="34" charset="0"/>
              </a:rPr>
              <a:t>Phonics</a:t>
            </a:r>
            <a:br>
              <a:rPr lang="en-GB" sz="6000" dirty="0">
                <a:latin typeface="Calibri" panose="020F0502020204030204" pitchFamily="34" charset="0"/>
                <a:ea typeface="Calibri" panose="020F0502020204030204" pitchFamily="34" charset="0"/>
                <a:cs typeface="Calibri" panose="020F0502020204030204" pitchFamily="34" charset="0"/>
              </a:rPr>
            </a:br>
            <a:r>
              <a:rPr lang="en-GB" sz="6000" dirty="0">
                <a:latin typeface="Calibri" panose="020F0502020204030204" pitchFamily="34" charset="0"/>
                <a:ea typeface="Calibri" panose="020F0502020204030204" pitchFamily="34" charset="0"/>
                <a:cs typeface="Calibri" panose="020F0502020204030204" pitchFamily="34" charset="0"/>
              </a:rPr>
              <a:t>Bug Club</a:t>
            </a:r>
            <a:br>
              <a:rPr lang="en-GB" sz="8000" dirty="0">
                <a:latin typeface="Calibri" panose="020F0502020204030204" pitchFamily="34" charset="0"/>
                <a:ea typeface="Calibri" panose="020F0502020204030204" pitchFamily="34" charset="0"/>
                <a:cs typeface="Calibri" panose="020F0502020204030204" pitchFamily="34" charset="0"/>
              </a:rPr>
            </a:br>
            <a:endParaRPr lang="en-GB" sz="8000" dirty="0">
              <a:latin typeface="Calibri" panose="020F0502020204030204" pitchFamily="34" charset="0"/>
              <a:ea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1A056321-E109-47AD-888B-15057FA38670}"/>
              </a:ext>
            </a:extLst>
          </p:cNvPr>
          <p:cNvPicPr>
            <a:picLocks noChangeAspect="1"/>
          </p:cNvPicPr>
          <p:nvPr/>
        </p:nvPicPr>
        <p:blipFill>
          <a:blip r:embed="rId2"/>
          <a:stretch>
            <a:fillRect/>
          </a:stretch>
        </p:blipFill>
        <p:spPr>
          <a:xfrm>
            <a:off x="683568" y="620688"/>
            <a:ext cx="1619250" cy="1504950"/>
          </a:xfrm>
          <a:prstGeom prst="rect">
            <a:avLst/>
          </a:prstGeom>
        </p:spPr>
      </p:pic>
      <p:sp>
        <p:nvSpPr>
          <p:cNvPr id="5" name="TextBox 4">
            <a:extLst>
              <a:ext uri="{FF2B5EF4-FFF2-40B4-BE49-F238E27FC236}">
                <a16:creationId xmlns:a16="http://schemas.microsoft.com/office/drawing/2014/main" id="{53A6A181-0AFA-4B4D-93B8-0CC0D3697752}"/>
              </a:ext>
            </a:extLst>
          </p:cNvPr>
          <p:cNvSpPr txBox="1"/>
          <p:nvPr/>
        </p:nvSpPr>
        <p:spPr>
          <a:xfrm>
            <a:off x="1331640" y="2614811"/>
            <a:ext cx="6480720" cy="3231654"/>
          </a:xfrm>
          <a:prstGeom prst="rect">
            <a:avLst/>
          </a:prstGeom>
          <a:noFill/>
        </p:spPr>
        <p:txBody>
          <a:bodyPr wrap="square" rtlCol="0">
            <a:spAutoFit/>
          </a:bodyPr>
          <a:lstStyle/>
          <a:p>
            <a:pPr algn="ctr"/>
            <a:r>
              <a:rPr lang="en-GB" sz="3600" b="1" dirty="0">
                <a:latin typeface="Calibri" panose="020F0502020204030204" pitchFamily="34" charset="0"/>
                <a:ea typeface="Calibri" panose="020F0502020204030204" pitchFamily="34" charset="0"/>
                <a:cs typeface="Calibri" panose="020F0502020204030204" pitchFamily="34" charset="0"/>
              </a:rPr>
              <a:t>Lesson Structure</a:t>
            </a:r>
          </a:p>
          <a:p>
            <a:pPr marL="571500" indent="-571500">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Recap previous sounds</a:t>
            </a:r>
          </a:p>
          <a:p>
            <a:pPr marL="571500" indent="-571500">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Focus sound</a:t>
            </a:r>
          </a:p>
          <a:p>
            <a:pPr marL="571500" indent="-571500">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Reading</a:t>
            </a:r>
          </a:p>
          <a:p>
            <a:pPr marL="571500" indent="-571500">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Spelling</a:t>
            </a:r>
          </a:p>
          <a:p>
            <a:pPr marL="571500" indent="-571500">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Writing (incl. letter formation)</a:t>
            </a:r>
          </a:p>
          <a:p>
            <a:pPr marL="571500" indent="-571500">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Sentence dictation</a:t>
            </a:r>
          </a:p>
        </p:txBody>
      </p:sp>
    </p:spTree>
    <p:extLst>
      <p:ext uri="{BB962C8B-B14F-4D97-AF65-F5344CB8AC3E}">
        <p14:creationId xmlns:p14="http://schemas.microsoft.com/office/powerpoint/2010/main" val="33515178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620688"/>
            <a:ext cx="7776864" cy="5472607"/>
          </a:xfrm>
        </p:spPr>
        <p:txBody>
          <a:bodyPr>
            <a:noAutofit/>
          </a:bodyPr>
          <a:lstStyle/>
          <a:p>
            <a:pPr>
              <a:lnSpc>
                <a:spcPct val="115000"/>
              </a:lnSpc>
              <a:spcAft>
                <a:spcPts val="800"/>
              </a:spcAft>
            </a:pPr>
            <a:br>
              <a:rPr lang="en-GB" sz="1800" kern="100" dirty="0">
                <a:effectLst/>
                <a:latin typeface="Aptos"/>
                <a:ea typeface="Aptos"/>
                <a:cs typeface="Times New Roman" panose="02020603050405020304" pitchFamily="18" charset="0"/>
              </a:rPr>
            </a:br>
            <a:br>
              <a:rPr lang="en-GB" sz="1800" kern="100" dirty="0">
                <a:effectLst/>
                <a:latin typeface="Aptos"/>
                <a:ea typeface="Aptos"/>
                <a:cs typeface="Times New Roman" panose="02020603050405020304" pitchFamily="18" charset="0"/>
              </a:rPr>
            </a:br>
            <a:br>
              <a:rPr lang="en-GB" sz="1800" kern="100" dirty="0">
                <a:effectLst/>
                <a:latin typeface="Aptos"/>
                <a:ea typeface="Aptos"/>
                <a:cs typeface="Times New Roman" panose="02020603050405020304" pitchFamily="18" charset="0"/>
              </a:rPr>
            </a:br>
            <a:br>
              <a:rPr lang="en-GB" sz="1800" kern="100" dirty="0">
                <a:effectLst/>
                <a:latin typeface="Aptos"/>
                <a:ea typeface="Aptos"/>
                <a:cs typeface="Times New Roman" panose="02020603050405020304" pitchFamily="18" charset="0"/>
              </a:rPr>
            </a:br>
            <a:br>
              <a:rPr lang="en-GB" sz="1800" kern="100" dirty="0">
                <a:effectLst/>
                <a:latin typeface="Aptos"/>
                <a:ea typeface="Aptos"/>
                <a:cs typeface="Times New Roman" panose="02020603050405020304" pitchFamily="18" charset="0"/>
              </a:rPr>
            </a:br>
            <a:r>
              <a:rPr lang="en-GB" sz="1800" b="1" u="sng" kern="100" dirty="0">
                <a:effectLst/>
                <a:latin typeface="Arial" panose="020B0604020202020204" pitchFamily="34" charset="0"/>
                <a:ea typeface="Aptos"/>
                <a:cs typeface="Arial" panose="020B0604020202020204" pitchFamily="34" charset="0"/>
              </a:rPr>
              <a:t>Reading</a:t>
            </a:r>
            <a:br>
              <a:rPr lang="en-GB" sz="1800" b="1" u="sng" kern="100" dirty="0">
                <a:effectLst/>
                <a:latin typeface="Arial" panose="020B0604020202020204" pitchFamily="34" charset="0"/>
                <a:ea typeface="Aptos"/>
                <a:cs typeface="Arial" panose="020B0604020202020204" pitchFamily="34" charset="0"/>
              </a:rPr>
            </a:br>
            <a:br>
              <a:rPr lang="en-GB" sz="1800" kern="100" dirty="0">
                <a:effectLst/>
                <a:latin typeface="Calibri" panose="020F0502020204030204" pitchFamily="34" charset="0"/>
                <a:ea typeface="Calibri" panose="020F0502020204030204" pitchFamily="34" charset="0"/>
                <a:cs typeface="Calibri" panose="020F0502020204030204" pitchFamily="34" charset="0"/>
              </a:rPr>
            </a:br>
            <a:r>
              <a:rPr lang="en-GB" sz="1800" kern="100" dirty="0">
                <a:effectLst/>
                <a:latin typeface="Calibri" panose="020F0502020204030204" pitchFamily="34" charset="0"/>
                <a:ea typeface="Calibri" panose="020F0502020204030204" pitchFamily="34" charset="0"/>
                <a:cs typeface="Calibri" panose="020F0502020204030204" pitchFamily="34" charset="0"/>
              </a:rPr>
              <a:t>We teach reading in a variety of ways:</a:t>
            </a:r>
            <a:br>
              <a:rPr lang="en-GB" sz="1800" kern="100" dirty="0">
                <a:effectLst/>
                <a:latin typeface="Calibri" panose="020F0502020204030204" pitchFamily="34" charset="0"/>
                <a:ea typeface="Calibri" panose="020F0502020204030204" pitchFamily="34" charset="0"/>
                <a:cs typeface="Calibri" panose="020F0502020204030204" pitchFamily="34" charset="0"/>
              </a:rPr>
            </a:br>
            <a:r>
              <a:rPr lang="en-GB" sz="1800" kern="100" dirty="0">
                <a:effectLst/>
                <a:latin typeface="Calibri" panose="020F0502020204030204" pitchFamily="34" charset="0"/>
                <a:ea typeface="Calibri" panose="020F0502020204030204" pitchFamily="34" charset="0"/>
                <a:cs typeface="Calibri" panose="020F0502020204030204" pitchFamily="34" charset="0"/>
              </a:rPr>
              <a:t>* Integrated into the curriculum</a:t>
            </a:r>
            <a:br>
              <a:rPr lang="en-GB" sz="1800" kern="100" dirty="0">
                <a:effectLst/>
                <a:latin typeface="Calibri" panose="020F0502020204030204" pitchFamily="34" charset="0"/>
                <a:ea typeface="Calibri" panose="020F0502020204030204" pitchFamily="34" charset="0"/>
                <a:cs typeface="Calibri" panose="020F0502020204030204" pitchFamily="34" charset="0"/>
              </a:rPr>
            </a:br>
            <a:r>
              <a:rPr lang="en-GB" sz="1800" kern="100" dirty="0">
                <a:effectLst/>
                <a:latin typeface="Calibri" panose="020F0502020204030204" pitchFamily="34" charset="0"/>
                <a:ea typeface="Calibri" panose="020F0502020204030204" pitchFamily="34" charset="0"/>
                <a:cs typeface="Calibri" panose="020F0502020204030204" pitchFamily="34" charset="0"/>
              </a:rPr>
              <a:t>* Paired reading – this develops fluency and children can support each other</a:t>
            </a:r>
            <a:br>
              <a:rPr lang="en-GB" sz="1800" kern="100" dirty="0">
                <a:effectLst/>
                <a:latin typeface="Calibri" panose="020F0502020204030204" pitchFamily="34" charset="0"/>
                <a:ea typeface="Calibri" panose="020F0502020204030204" pitchFamily="34" charset="0"/>
                <a:cs typeface="Calibri" panose="020F0502020204030204" pitchFamily="34" charset="0"/>
              </a:rPr>
            </a:br>
            <a:r>
              <a:rPr lang="en-GB" sz="1800" kern="100" dirty="0">
                <a:effectLst/>
                <a:latin typeface="Calibri" panose="020F0502020204030204" pitchFamily="34" charset="0"/>
                <a:ea typeface="Calibri" panose="020F0502020204030204" pitchFamily="34" charset="0"/>
                <a:cs typeface="Calibri" panose="020F0502020204030204" pitchFamily="34" charset="0"/>
              </a:rPr>
              <a:t>* In our English lessons we will be Investigating books deeply. </a:t>
            </a:r>
            <a:br>
              <a:rPr lang="en-GB" sz="1800" kern="100" dirty="0">
                <a:effectLst/>
                <a:latin typeface="Calibri" panose="020F0502020204030204" pitchFamily="34" charset="0"/>
                <a:ea typeface="Calibri" panose="020F0502020204030204" pitchFamily="34" charset="0"/>
                <a:cs typeface="Calibri" panose="020F0502020204030204" pitchFamily="34" charset="0"/>
              </a:rPr>
            </a:br>
            <a:r>
              <a:rPr lang="en-GB" sz="1800" kern="100" dirty="0">
                <a:effectLst/>
                <a:latin typeface="Calibri" panose="020F0502020204030204" pitchFamily="34" charset="0"/>
                <a:ea typeface="Calibri" panose="020F0502020204030204" pitchFamily="34" charset="0"/>
                <a:cs typeface="Calibri" panose="020F0502020204030204" pitchFamily="34" charset="0"/>
              </a:rPr>
              <a:t>* ‘Deepening the moment’ with our reading skills by using  VIPERS – increasing comprehension as well as fluency.</a:t>
            </a:r>
            <a:br>
              <a:rPr lang="en-GB" sz="1800" kern="100" dirty="0">
                <a:effectLst/>
                <a:latin typeface="Calibri" panose="020F0502020204030204" pitchFamily="34" charset="0"/>
                <a:ea typeface="Calibri" panose="020F0502020204030204" pitchFamily="34" charset="0"/>
                <a:cs typeface="Calibri" panose="020F0502020204030204" pitchFamily="34" charset="0"/>
              </a:rPr>
            </a:br>
            <a:r>
              <a:rPr lang="en-GB" sz="1800" kern="100" dirty="0">
                <a:effectLst/>
                <a:latin typeface="Calibri" panose="020F0502020204030204" pitchFamily="34" charset="0"/>
                <a:ea typeface="Calibri" panose="020F0502020204030204" pitchFamily="34" charset="0"/>
                <a:cs typeface="Calibri" panose="020F0502020204030204" pitchFamily="34" charset="0"/>
              </a:rPr>
              <a:t>* Work on comprehension at home. Stop reading at various points and ask questions and also encourage reading with expression. </a:t>
            </a:r>
            <a:br>
              <a:rPr lang="en-GB" sz="1800" kern="100" dirty="0">
                <a:effectLst/>
                <a:latin typeface="Calibri" panose="020F0502020204030204" pitchFamily="34" charset="0"/>
                <a:ea typeface="Calibri" panose="020F0502020204030204" pitchFamily="34" charset="0"/>
                <a:cs typeface="Calibri" panose="020F0502020204030204" pitchFamily="34" charset="0"/>
              </a:rPr>
            </a:br>
            <a:r>
              <a:rPr lang="en-GB" sz="1800" kern="100" dirty="0">
                <a:effectLst/>
                <a:latin typeface="Calibri" panose="020F0502020204030204" pitchFamily="34" charset="0"/>
                <a:ea typeface="Calibri" panose="020F0502020204030204" pitchFamily="34" charset="0"/>
                <a:cs typeface="Calibri" panose="020F0502020204030204" pitchFamily="34" charset="0"/>
              </a:rPr>
              <a:t>* When we read 1-2-1 at schoo</a:t>
            </a:r>
            <a:r>
              <a:rPr lang="en-GB" sz="1800" kern="100" dirty="0">
                <a:latin typeface="Calibri" panose="020F0502020204030204" pitchFamily="34" charset="0"/>
                <a:ea typeface="Calibri" panose="020F0502020204030204" pitchFamily="34" charset="0"/>
                <a:cs typeface="Calibri" panose="020F0502020204030204" pitchFamily="34" charset="0"/>
              </a:rPr>
              <a:t>l </a:t>
            </a:r>
            <a:r>
              <a:rPr lang="en-GB" sz="1800" kern="100" dirty="0">
                <a:effectLst/>
                <a:latin typeface="Calibri" panose="020F0502020204030204" pitchFamily="34" charset="0"/>
                <a:ea typeface="Calibri" panose="020F0502020204030204" pitchFamily="34" charset="0"/>
                <a:cs typeface="Calibri" panose="020F0502020204030204" pitchFamily="34" charset="0"/>
              </a:rPr>
              <a:t>we will be looking for these skills</a:t>
            </a:r>
            <a:r>
              <a:rPr lang="en-GB" sz="1800" kern="100" dirty="0">
                <a:latin typeface="Calibri" panose="020F0502020204030204" pitchFamily="34" charset="0"/>
                <a:ea typeface="Calibri" panose="020F0502020204030204" pitchFamily="34" charset="0"/>
                <a:cs typeface="Calibri" panose="020F0502020204030204" pitchFamily="34" charset="0"/>
              </a:rPr>
              <a:t> and seeing if children can a</a:t>
            </a:r>
            <a:r>
              <a:rPr lang="en-GB" sz="1800" kern="100" dirty="0">
                <a:effectLst/>
                <a:latin typeface="Calibri" panose="020F0502020204030204" pitchFamily="34" charset="0"/>
                <a:ea typeface="Calibri" panose="020F0502020204030204" pitchFamily="34" charset="0"/>
                <a:cs typeface="Calibri" panose="020F0502020204030204" pitchFamily="34" charset="0"/>
              </a:rPr>
              <a:t>pply their phonics knowledge, show great comprehension, expression and fluency.</a:t>
            </a:r>
            <a:br>
              <a:rPr lang="en-GB" sz="1800" kern="100" dirty="0">
                <a:effectLst/>
                <a:latin typeface="Arial" panose="020B0604020202020204" pitchFamily="34" charset="0"/>
                <a:ea typeface="Aptos"/>
                <a:cs typeface="Arial" panose="020B0604020202020204" pitchFamily="34" charset="0"/>
              </a:rPr>
            </a:br>
            <a:endParaRPr lang="en-GB" sz="8000" dirty="0">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925867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35696" y="764704"/>
            <a:ext cx="5112568" cy="5112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16169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Faceboo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8" name="Picture 4" descr="There&amp;#39;s No App Like Your Lap | Pacific Northern Academ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753230"/>
            <a:ext cx="3005349" cy="424847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827584" y="548680"/>
            <a:ext cx="7992888" cy="3416320"/>
          </a:xfrm>
          <a:prstGeom prst="rect">
            <a:avLst/>
          </a:prstGeom>
        </p:spPr>
        <p:txBody>
          <a:bodyPr wrap="square">
            <a:spAutoFit/>
          </a:bodyPr>
          <a:lstStyle/>
          <a:p>
            <a:r>
              <a:rPr lang="en-GB" sz="3600" dirty="0">
                <a:latin typeface="SassoonPrimaryInfant" pitchFamily="2" charset="0"/>
              </a:rPr>
              <a:t>It is crucial for children to develop a</a:t>
            </a:r>
            <a:r>
              <a:rPr lang="en-GB" sz="3600" b="1" dirty="0">
                <a:latin typeface="SassoonPrimaryInfant" pitchFamily="2" charset="0"/>
              </a:rPr>
              <a:t> </a:t>
            </a:r>
          </a:p>
          <a:p>
            <a:r>
              <a:rPr lang="en-GB" sz="3600" b="1" dirty="0">
                <a:latin typeface="SassoonPrimaryInfant" pitchFamily="2" charset="0"/>
              </a:rPr>
              <a:t>life-long love of reading</a:t>
            </a:r>
            <a:r>
              <a:rPr lang="en-GB" sz="3600" dirty="0">
                <a:latin typeface="SassoonPrimaryInfant" pitchFamily="2" charset="0"/>
              </a:rPr>
              <a:t>. </a:t>
            </a:r>
          </a:p>
          <a:p>
            <a:r>
              <a:rPr lang="en-GB" sz="3600" dirty="0">
                <a:latin typeface="SassoonPrimaryInfant" pitchFamily="2" charset="0"/>
              </a:rPr>
              <a:t>It starts with you…. </a:t>
            </a:r>
          </a:p>
          <a:p>
            <a:endParaRPr lang="en-GB" sz="3600" dirty="0">
              <a:latin typeface="SassoonPrimaryInfant" pitchFamily="2" charset="0"/>
            </a:endParaRPr>
          </a:p>
          <a:p>
            <a:r>
              <a:rPr lang="en-GB" sz="3600" dirty="0">
                <a:latin typeface="SassoonPrimaryInfant" pitchFamily="2" charset="0"/>
              </a:rPr>
              <a:t>… </a:t>
            </a:r>
            <a:r>
              <a:rPr lang="en-GB" sz="3600" dirty="0">
                <a:latin typeface="Calibri" panose="020F0502020204030204" pitchFamily="34" charset="0"/>
                <a:ea typeface="Calibri" panose="020F0502020204030204" pitchFamily="34" charset="0"/>
                <a:cs typeface="Calibri" panose="020F0502020204030204" pitchFamily="34" charset="0"/>
              </a:rPr>
              <a:t>and</a:t>
            </a:r>
            <a:r>
              <a:rPr lang="en-GB" sz="3600" dirty="0">
                <a:latin typeface="SassoonPrimaryInfant" pitchFamily="2" charset="0"/>
              </a:rPr>
              <a:t> please let it </a:t>
            </a:r>
          </a:p>
          <a:p>
            <a:r>
              <a:rPr lang="en-GB" sz="3600" dirty="0">
                <a:latin typeface="SassoonPrimaryInfant" pitchFamily="2" charset="0"/>
              </a:rPr>
              <a:t>continue with you.</a:t>
            </a:r>
          </a:p>
        </p:txBody>
      </p:sp>
      <p:sp>
        <p:nvSpPr>
          <p:cNvPr id="2" name="Rectangle 1"/>
          <p:cNvSpPr/>
          <p:nvPr/>
        </p:nvSpPr>
        <p:spPr>
          <a:xfrm>
            <a:off x="722235" y="4725144"/>
            <a:ext cx="4353820" cy="1323439"/>
          </a:xfrm>
          <a:prstGeom prst="rect">
            <a:avLst/>
          </a:prstGeom>
        </p:spPr>
        <p:txBody>
          <a:bodyPr wrap="square">
            <a:spAutoFit/>
          </a:bodyPr>
          <a:lstStyle/>
          <a:p>
            <a:r>
              <a:rPr lang="en-GB" sz="2000" dirty="0">
                <a:solidFill>
                  <a:prstClr val="black"/>
                </a:solidFill>
                <a:latin typeface="Calibri" panose="020F0502020204030204" pitchFamily="34" charset="0"/>
                <a:ea typeface="Calibri" panose="020F0502020204030204" pitchFamily="34" charset="0"/>
                <a:cs typeface="Calibri" panose="020F0502020204030204" pitchFamily="34" charset="0"/>
              </a:rPr>
              <a:t>It is such an essential part of their development as a reader and you play a crucial role in nurturing their love of reading.</a:t>
            </a:r>
            <a:endParaRPr lang="en-GB"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044502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764704"/>
            <a:ext cx="7931224" cy="5472608"/>
          </a:xfrm>
        </p:spPr>
        <p:txBody>
          <a:bodyPr>
            <a:normAutofit fontScale="90000"/>
          </a:bodyPr>
          <a:lstStyle/>
          <a:p>
            <a:pPr algn="l"/>
            <a:r>
              <a:rPr lang="en-GB" sz="3600" dirty="0">
                <a:latin typeface="Calibri" panose="020F0502020204030204" pitchFamily="34" charset="0"/>
                <a:ea typeface="Calibri" panose="020F0502020204030204" pitchFamily="34" charset="0"/>
                <a:cs typeface="Calibri" panose="020F0502020204030204" pitchFamily="34" charset="0"/>
              </a:rPr>
              <a:t>At St Christopher’s we understand how important reading to an adult is. Our whole school expectation is that children read to an adult six times a week (every day and once over the weekend).</a:t>
            </a:r>
            <a:br>
              <a:rPr lang="en-GB" sz="3600" dirty="0">
                <a:latin typeface="Calibri" panose="020F0502020204030204" pitchFamily="34" charset="0"/>
                <a:ea typeface="Calibri" panose="020F0502020204030204" pitchFamily="34" charset="0"/>
                <a:cs typeface="Calibri" panose="020F0502020204030204" pitchFamily="34" charset="0"/>
              </a:rPr>
            </a:br>
            <a:r>
              <a:rPr lang="en-GB" sz="3600" dirty="0">
                <a:latin typeface="Calibri" panose="020F0502020204030204" pitchFamily="34" charset="0"/>
                <a:ea typeface="Calibri" panose="020F0502020204030204" pitchFamily="34" charset="0"/>
                <a:cs typeface="Calibri" panose="020F0502020204030204" pitchFamily="34" charset="0"/>
              </a:rPr>
              <a:t> </a:t>
            </a:r>
            <a:br>
              <a:rPr lang="en-GB" sz="3600" dirty="0">
                <a:latin typeface="Calibri" panose="020F0502020204030204" pitchFamily="34" charset="0"/>
                <a:ea typeface="Calibri" panose="020F0502020204030204" pitchFamily="34" charset="0"/>
                <a:cs typeface="Calibri" panose="020F0502020204030204" pitchFamily="34" charset="0"/>
              </a:rPr>
            </a:br>
            <a:r>
              <a:rPr lang="en-GB" sz="3600" dirty="0">
                <a:latin typeface="Calibri" panose="020F0502020204030204" pitchFamily="34" charset="0"/>
                <a:ea typeface="Calibri" panose="020F0502020204030204" pitchFamily="34" charset="0"/>
                <a:cs typeface="Calibri" panose="020F0502020204030204" pitchFamily="34" charset="0"/>
              </a:rPr>
              <a:t>This needs to be noted in your child’s reading record. Comments on how your child read, if they enjoyed the book or any challenges are very helpful. </a:t>
            </a:r>
          </a:p>
        </p:txBody>
      </p:sp>
    </p:spTree>
    <p:extLst>
      <p:ext uri="{BB962C8B-B14F-4D97-AF65-F5344CB8AC3E}">
        <p14:creationId xmlns:p14="http://schemas.microsoft.com/office/powerpoint/2010/main" val="24656303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899592" y="1052736"/>
            <a:ext cx="7344816" cy="4392488"/>
          </a:xfrm>
        </p:spPr>
        <p:txBody>
          <a:bodyPr>
            <a:normAutofit/>
          </a:bodyPr>
          <a:lstStyle/>
          <a:p>
            <a:pPr algn="just"/>
            <a:r>
              <a:rPr lang="en-GB" dirty="0">
                <a:latin typeface="Calibri" panose="020F0502020204030204" pitchFamily="34" charset="0"/>
                <a:ea typeface="Calibri" panose="020F0502020204030204" pitchFamily="34" charset="0"/>
                <a:cs typeface="Calibri" panose="020F0502020204030204" pitchFamily="34" charset="0"/>
              </a:rPr>
              <a:t>Please ensure your child’s book is in school everyday.</a:t>
            </a:r>
          </a:p>
          <a:p>
            <a:pPr algn="just"/>
            <a:r>
              <a:rPr lang="en-GB" dirty="0">
                <a:latin typeface="Calibri" panose="020F0502020204030204" pitchFamily="34" charset="0"/>
                <a:ea typeface="Calibri" panose="020F0502020204030204" pitchFamily="34" charset="0"/>
                <a:cs typeface="Calibri" panose="020F0502020204030204" pitchFamily="34" charset="0"/>
              </a:rPr>
              <a:t>Banded reading books will be changed once a week to give enough time to read and re-read, discuss, explore and develop expression. </a:t>
            </a:r>
          </a:p>
          <a:p>
            <a:pPr algn="just"/>
            <a:r>
              <a:rPr lang="en-GB" dirty="0">
                <a:latin typeface="Calibri" panose="020F0502020204030204" pitchFamily="34" charset="0"/>
                <a:ea typeface="Calibri" panose="020F0502020204030204" pitchFamily="34" charset="0"/>
                <a:cs typeface="Calibri" panose="020F0502020204030204" pitchFamily="34" charset="0"/>
              </a:rPr>
              <a:t>We will listen to children read at least once a week and reading will also be part of our Phonics and English lessons as well as integrated throughout our curriculum.</a:t>
            </a:r>
          </a:p>
        </p:txBody>
      </p:sp>
    </p:spTree>
    <p:extLst>
      <p:ext uri="{BB962C8B-B14F-4D97-AF65-F5344CB8AC3E}">
        <p14:creationId xmlns:p14="http://schemas.microsoft.com/office/powerpoint/2010/main" val="6001059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479638" y="2220267"/>
            <a:ext cx="184730" cy="923330"/>
          </a:xfrm>
          <a:prstGeom prst="rect">
            <a:avLst/>
          </a:prstGeom>
          <a:noFill/>
        </p:spPr>
        <p:txBody>
          <a:bodyPr wrap="none" lIns="91440" tIns="45720" rIns="91440" bIns="45720">
            <a:spAutoFit/>
          </a:bodyPr>
          <a:lstStyle/>
          <a:p>
            <a:pPr algn="ctr"/>
            <a:endParaRPr lang="en-U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0" name="TextBox 9"/>
          <p:cNvSpPr txBox="1"/>
          <p:nvPr/>
        </p:nvSpPr>
        <p:spPr>
          <a:xfrm>
            <a:off x="1398559" y="1874728"/>
            <a:ext cx="6346881" cy="3108543"/>
          </a:xfrm>
          <a:prstGeom prst="rect">
            <a:avLst/>
          </a:prstGeom>
          <a:noFill/>
        </p:spPr>
        <p:txBody>
          <a:bodyPr wrap="square" rtlCol="0">
            <a:spAutoFit/>
          </a:bodyPr>
          <a:lstStyle/>
          <a:p>
            <a:pPr algn="ctr"/>
            <a:r>
              <a:rPr lang="en-GB" sz="2800" u="sng" dirty="0">
                <a:latin typeface="Arial" panose="020B0604020202020204" pitchFamily="34" charset="0"/>
                <a:ea typeface="Calibri" panose="020F0502020204030204" pitchFamily="34" charset="0"/>
                <a:cs typeface="Arial" panose="020B0604020202020204" pitchFamily="34" charset="0"/>
              </a:rPr>
              <a:t>Literacy</a:t>
            </a:r>
          </a:p>
          <a:p>
            <a:pPr marL="342900" indent="-342900" algn="ctr">
              <a:buFont typeface="Arial" panose="020B0604020202020204" pitchFamily="34" charset="0"/>
              <a:buChar char="•"/>
            </a:pPr>
            <a:endParaRPr lang="en-GB" sz="2400" dirty="0"/>
          </a:p>
          <a:p>
            <a:pPr marL="342900" indent="-342900" algn="ctr">
              <a:buFont typeface="Arial" panose="020B0604020202020204" pitchFamily="34" charset="0"/>
              <a:buChar char="•"/>
            </a:pPr>
            <a:r>
              <a:rPr lang="en-GB" sz="2000" dirty="0">
                <a:latin typeface="Arial" panose="020B0604020202020204" pitchFamily="34" charset="0"/>
                <a:cs typeface="Arial" panose="020B0604020202020204" pitchFamily="34" charset="0"/>
              </a:rPr>
              <a:t>Engaging high-quality texts</a:t>
            </a:r>
          </a:p>
          <a:p>
            <a:pPr marL="342900" indent="-342900" algn="ctr">
              <a:buFont typeface="Arial" panose="020B0604020202020204" pitchFamily="34" charset="0"/>
              <a:buChar char="•"/>
            </a:pPr>
            <a:r>
              <a:rPr lang="en-GB" sz="2000" dirty="0">
                <a:latin typeface="Arial" panose="020B0604020202020204" pitchFamily="34" charset="0"/>
                <a:cs typeface="Arial" panose="020B0604020202020204" pitchFamily="34" charset="0"/>
              </a:rPr>
              <a:t>Experience days – used to intrigue children</a:t>
            </a:r>
          </a:p>
          <a:p>
            <a:pPr marL="342900" indent="-342900" algn="ctr">
              <a:buFont typeface="Arial" panose="020B0604020202020204" pitchFamily="34" charset="0"/>
              <a:buChar char="•"/>
            </a:pPr>
            <a:r>
              <a:rPr lang="en-GB" sz="2000" dirty="0">
                <a:latin typeface="Arial" panose="020B0604020202020204" pitchFamily="34" charset="0"/>
                <a:cs typeface="Arial" panose="020B0604020202020204" pitchFamily="34" charset="0"/>
              </a:rPr>
              <a:t>Exploring language and vocabulary</a:t>
            </a:r>
          </a:p>
          <a:p>
            <a:pPr marL="342900" indent="-342900" algn="ctr">
              <a:buFont typeface="Arial" panose="020B0604020202020204" pitchFamily="34" charset="0"/>
              <a:buChar char="•"/>
            </a:pPr>
            <a:r>
              <a:rPr lang="en-GB" sz="2000" dirty="0">
                <a:latin typeface="Arial" panose="020B0604020202020204" pitchFamily="34" charset="0"/>
                <a:cs typeface="Arial" panose="020B0604020202020204" pitchFamily="34" charset="0"/>
              </a:rPr>
              <a:t>Developing sentence structure</a:t>
            </a:r>
          </a:p>
          <a:p>
            <a:pPr marL="342900" indent="-342900" algn="ctr">
              <a:buFont typeface="Arial" panose="020B0604020202020204" pitchFamily="34" charset="0"/>
              <a:buChar char="•"/>
            </a:pPr>
            <a:r>
              <a:rPr lang="en-GB" sz="2000" dirty="0">
                <a:latin typeface="Arial" panose="020B0604020202020204" pitchFamily="34" charset="0"/>
                <a:cs typeface="Arial" panose="020B0604020202020204" pitchFamily="34" charset="0"/>
              </a:rPr>
              <a:t>Exploring grammar and developing spelling</a:t>
            </a:r>
          </a:p>
          <a:p>
            <a:pPr marL="342900" indent="-342900" algn="ctr">
              <a:buFont typeface="Arial" panose="020B0604020202020204" pitchFamily="34" charset="0"/>
              <a:buChar char="•"/>
            </a:pPr>
            <a:r>
              <a:rPr lang="en-GB" sz="2000" dirty="0">
                <a:latin typeface="Arial" panose="020B0604020202020204" pitchFamily="34" charset="0"/>
                <a:cs typeface="Arial" panose="020B0604020202020204" pitchFamily="34" charset="0"/>
              </a:rPr>
              <a:t>Purposeful writing outcomes</a:t>
            </a:r>
          </a:p>
          <a:p>
            <a:pPr marL="342900" indent="-342900" algn="ctr">
              <a:buFont typeface="Arial" panose="020B0604020202020204" pitchFamily="34" charset="0"/>
              <a:buChar char="•"/>
            </a:pPr>
            <a:endParaRPr lang="en-GB" sz="2400" dirty="0"/>
          </a:p>
        </p:txBody>
      </p:sp>
      <p:pic>
        <p:nvPicPr>
          <p:cNvPr id="3" name="Picture 2">
            <a:extLst>
              <a:ext uri="{FF2B5EF4-FFF2-40B4-BE49-F238E27FC236}">
                <a16:creationId xmlns:a16="http://schemas.microsoft.com/office/drawing/2014/main" id="{FDC97739-ECA9-4699-AC92-5632E0CA6D4F}"/>
              </a:ext>
            </a:extLst>
          </p:cNvPr>
          <p:cNvPicPr>
            <a:picLocks noChangeAspect="1"/>
          </p:cNvPicPr>
          <p:nvPr/>
        </p:nvPicPr>
        <p:blipFill>
          <a:blip r:embed="rId2"/>
          <a:stretch>
            <a:fillRect/>
          </a:stretch>
        </p:blipFill>
        <p:spPr>
          <a:xfrm>
            <a:off x="849983" y="760548"/>
            <a:ext cx="1403057" cy="1921384"/>
          </a:xfrm>
          <a:prstGeom prst="rect">
            <a:avLst/>
          </a:prstGeom>
        </p:spPr>
      </p:pic>
      <p:pic>
        <p:nvPicPr>
          <p:cNvPr id="5" name="Picture 4">
            <a:extLst>
              <a:ext uri="{FF2B5EF4-FFF2-40B4-BE49-F238E27FC236}">
                <a16:creationId xmlns:a16="http://schemas.microsoft.com/office/drawing/2014/main" id="{7FE6C1F3-A8EF-49F9-8461-570F7BFD5379}"/>
              </a:ext>
            </a:extLst>
          </p:cNvPr>
          <p:cNvPicPr>
            <a:picLocks noChangeAspect="1"/>
          </p:cNvPicPr>
          <p:nvPr/>
        </p:nvPicPr>
        <p:blipFill>
          <a:blip r:embed="rId3"/>
          <a:stretch>
            <a:fillRect/>
          </a:stretch>
        </p:blipFill>
        <p:spPr>
          <a:xfrm>
            <a:off x="3992392" y="635726"/>
            <a:ext cx="866775" cy="1190625"/>
          </a:xfrm>
          <a:prstGeom prst="rect">
            <a:avLst/>
          </a:prstGeom>
        </p:spPr>
      </p:pic>
      <p:pic>
        <p:nvPicPr>
          <p:cNvPr id="8" name="Picture 7">
            <a:extLst>
              <a:ext uri="{FF2B5EF4-FFF2-40B4-BE49-F238E27FC236}">
                <a16:creationId xmlns:a16="http://schemas.microsoft.com/office/drawing/2014/main" id="{5A08C608-7528-4BF7-9E54-BC13407585F8}"/>
              </a:ext>
            </a:extLst>
          </p:cNvPr>
          <p:cNvPicPr>
            <a:picLocks noChangeAspect="1"/>
          </p:cNvPicPr>
          <p:nvPr/>
        </p:nvPicPr>
        <p:blipFill>
          <a:blip r:embed="rId4"/>
          <a:stretch>
            <a:fillRect/>
          </a:stretch>
        </p:blipFill>
        <p:spPr>
          <a:xfrm>
            <a:off x="6740016" y="709255"/>
            <a:ext cx="1618980" cy="2234192"/>
          </a:xfrm>
          <a:prstGeom prst="rect">
            <a:avLst/>
          </a:prstGeom>
        </p:spPr>
      </p:pic>
      <p:pic>
        <p:nvPicPr>
          <p:cNvPr id="11" name="Picture 10">
            <a:extLst>
              <a:ext uri="{FF2B5EF4-FFF2-40B4-BE49-F238E27FC236}">
                <a16:creationId xmlns:a16="http://schemas.microsoft.com/office/drawing/2014/main" id="{108367D0-F803-46DF-A68A-9AD9FF8ECCA6}"/>
              </a:ext>
            </a:extLst>
          </p:cNvPr>
          <p:cNvPicPr>
            <a:picLocks noChangeAspect="1"/>
          </p:cNvPicPr>
          <p:nvPr/>
        </p:nvPicPr>
        <p:blipFill>
          <a:blip r:embed="rId5"/>
          <a:stretch>
            <a:fillRect/>
          </a:stretch>
        </p:blipFill>
        <p:spPr>
          <a:xfrm>
            <a:off x="971600" y="4716111"/>
            <a:ext cx="1331165" cy="1400018"/>
          </a:xfrm>
          <a:prstGeom prst="rect">
            <a:avLst/>
          </a:prstGeom>
        </p:spPr>
      </p:pic>
      <p:pic>
        <p:nvPicPr>
          <p:cNvPr id="13" name="Picture 12">
            <a:extLst>
              <a:ext uri="{FF2B5EF4-FFF2-40B4-BE49-F238E27FC236}">
                <a16:creationId xmlns:a16="http://schemas.microsoft.com/office/drawing/2014/main" id="{3D06BAAF-6783-4276-8BA0-7B15E69F2838}"/>
              </a:ext>
            </a:extLst>
          </p:cNvPr>
          <p:cNvPicPr>
            <a:picLocks noChangeAspect="1"/>
          </p:cNvPicPr>
          <p:nvPr/>
        </p:nvPicPr>
        <p:blipFill>
          <a:blip r:embed="rId6"/>
          <a:stretch>
            <a:fillRect/>
          </a:stretch>
        </p:blipFill>
        <p:spPr>
          <a:xfrm>
            <a:off x="3580679" y="4748726"/>
            <a:ext cx="1797918" cy="1400018"/>
          </a:xfrm>
          <a:prstGeom prst="rect">
            <a:avLst/>
          </a:prstGeom>
        </p:spPr>
      </p:pic>
      <p:pic>
        <p:nvPicPr>
          <p:cNvPr id="15" name="Picture 14">
            <a:extLst>
              <a:ext uri="{FF2B5EF4-FFF2-40B4-BE49-F238E27FC236}">
                <a16:creationId xmlns:a16="http://schemas.microsoft.com/office/drawing/2014/main" id="{ACCAF4A8-718B-4A4E-9308-5967D79E6AE2}"/>
              </a:ext>
            </a:extLst>
          </p:cNvPr>
          <p:cNvPicPr>
            <a:picLocks noChangeAspect="1"/>
          </p:cNvPicPr>
          <p:nvPr/>
        </p:nvPicPr>
        <p:blipFill>
          <a:blip r:embed="rId7"/>
          <a:stretch>
            <a:fillRect/>
          </a:stretch>
        </p:blipFill>
        <p:spPr>
          <a:xfrm>
            <a:off x="7154890" y="4910494"/>
            <a:ext cx="1181100" cy="1238250"/>
          </a:xfrm>
          <a:prstGeom prst="rect">
            <a:avLst/>
          </a:prstGeom>
        </p:spPr>
      </p:pic>
    </p:spTree>
    <p:extLst>
      <p:ext uri="{BB962C8B-B14F-4D97-AF65-F5344CB8AC3E}">
        <p14:creationId xmlns:p14="http://schemas.microsoft.com/office/powerpoint/2010/main" val="20162767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679302"/>
            <a:ext cx="3754760" cy="6178698"/>
          </a:xfrm>
        </p:spPr>
        <p:txBody>
          <a:bodyPr>
            <a:noAutofit/>
          </a:bodyPr>
          <a:lstStyle/>
          <a:p>
            <a:pPr algn="l"/>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Developing a </a:t>
            </a:r>
            <a:r>
              <a:rPr lang="en-GB" sz="2000" b="1" dirty="0">
                <a:solidFill>
                  <a:schemeClr val="tx1"/>
                </a:solidFill>
                <a:latin typeface="Calibri" panose="020F0502020204030204" pitchFamily="34" charset="0"/>
                <a:ea typeface="Calibri" panose="020F0502020204030204" pitchFamily="34" charset="0"/>
                <a:cs typeface="Calibri" panose="020F0502020204030204" pitchFamily="34" charset="0"/>
              </a:rPr>
              <a:t>strong grounding in number </a:t>
            </a: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is essential so that all children develop the necessary </a:t>
            </a:r>
            <a:r>
              <a:rPr lang="en-GB" sz="2000" b="1" dirty="0">
                <a:solidFill>
                  <a:schemeClr val="tx1"/>
                </a:solidFill>
                <a:latin typeface="Calibri" panose="020F0502020204030204" pitchFamily="34" charset="0"/>
                <a:ea typeface="Calibri" panose="020F0502020204030204" pitchFamily="34" charset="0"/>
                <a:cs typeface="Calibri" panose="020F0502020204030204" pitchFamily="34" charset="0"/>
              </a:rPr>
              <a:t>building blocks </a:t>
            </a: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to excel mathematically. </a:t>
            </a:r>
            <a:b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It is important that children </a:t>
            </a:r>
            <a:r>
              <a:rPr lang="en-GB" sz="2400" b="1" dirty="0">
                <a:solidFill>
                  <a:schemeClr val="tx1"/>
                </a:solidFill>
                <a:latin typeface="Calibri" panose="020F0502020204030204" pitchFamily="34" charset="0"/>
                <a:ea typeface="Calibri" panose="020F0502020204030204" pitchFamily="34" charset="0"/>
                <a:cs typeface="Calibri" panose="020F0502020204030204" pitchFamily="34" charset="0"/>
              </a:rPr>
              <a:t>develop positive attitudes and interests in mathematics</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 look for </a:t>
            </a:r>
            <a:r>
              <a:rPr lang="en-GB" sz="2400" b="1" dirty="0">
                <a:solidFill>
                  <a:schemeClr val="tx1"/>
                </a:solidFill>
                <a:latin typeface="Calibri" panose="020F0502020204030204" pitchFamily="34" charset="0"/>
                <a:ea typeface="Calibri" panose="020F0502020204030204" pitchFamily="34" charset="0"/>
                <a:cs typeface="Calibri" panose="020F0502020204030204" pitchFamily="34" charset="0"/>
              </a:rPr>
              <a:t>patterns and relationships</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 spot </a:t>
            </a:r>
            <a:r>
              <a:rPr lang="en-GB" sz="2400" b="1" dirty="0">
                <a:solidFill>
                  <a:schemeClr val="tx1"/>
                </a:solidFill>
                <a:latin typeface="Calibri" panose="020F0502020204030204" pitchFamily="34" charset="0"/>
                <a:ea typeface="Calibri" panose="020F0502020204030204" pitchFamily="34" charset="0"/>
                <a:cs typeface="Calibri" panose="020F0502020204030204" pitchFamily="34" charset="0"/>
              </a:rPr>
              <a:t>connections, ‘have a go’</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en-GB" sz="2400" b="1" dirty="0">
                <a:solidFill>
                  <a:schemeClr val="tx1"/>
                </a:solidFill>
                <a:latin typeface="Calibri" panose="020F0502020204030204" pitchFamily="34" charset="0"/>
                <a:ea typeface="Calibri" panose="020F0502020204030204" pitchFamily="34" charset="0"/>
                <a:cs typeface="Calibri" panose="020F0502020204030204" pitchFamily="34" charset="0"/>
              </a:rPr>
              <a:t>talk to adults </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and peers about what they notice and not be afraid to make mistakes.</a:t>
            </a:r>
            <a:b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b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5745DAED-4782-4A88-97B0-DBD79E09B558}"/>
              </a:ext>
            </a:extLst>
          </p:cNvPr>
          <p:cNvSpPr txBox="1"/>
          <p:nvPr/>
        </p:nvSpPr>
        <p:spPr>
          <a:xfrm>
            <a:off x="4860032" y="1079025"/>
            <a:ext cx="3096343" cy="707886"/>
          </a:xfrm>
          <a:prstGeom prst="rect">
            <a:avLst/>
          </a:prstGeom>
          <a:noFill/>
        </p:spPr>
        <p:txBody>
          <a:bodyPr wrap="square" rtlCol="0">
            <a:spAutoFit/>
          </a:bodyPr>
          <a:lstStyle/>
          <a:p>
            <a:pPr algn="ctr"/>
            <a:r>
              <a:rPr lang="en-GB" sz="4000" dirty="0">
                <a:solidFill>
                  <a:srgbClr val="7030A0"/>
                </a:solidFill>
                <a:latin typeface="Arial" panose="020B0604020202020204" pitchFamily="34" charset="0"/>
                <a:cs typeface="Arial" panose="020B0604020202020204" pitchFamily="34" charset="0"/>
              </a:rPr>
              <a:t>Maths</a:t>
            </a:r>
          </a:p>
        </p:txBody>
      </p:sp>
      <p:pic>
        <p:nvPicPr>
          <p:cNvPr id="4" name="Picture 3">
            <a:extLst>
              <a:ext uri="{FF2B5EF4-FFF2-40B4-BE49-F238E27FC236}">
                <a16:creationId xmlns:a16="http://schemas.microsoft.com/office/drawing/2014/main" id="{6EA792E0-ECC8-4B63-B6D6-71E1C3F44DD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4300282" y="2044238"/>
            <a:ext cx="2204864" cy="1653648"/>
          </a:xfrm>
          <a:prstGeom prst="rect">
            <a:avLst/>
          </a:prstGeom>
        </p:spPr>
      </p:pic>
      <p:pic>
        <p:nvPicPr>
          <p:cNvPr id="8" name="Picture 7">
            <a:extLst>
              <a:ext uri="{FF2B5EF4-FFF2-40B4-BE49-F238E27FC236}">
                <a16:creationId xmlns:a16="http://schemas.microsoft.com/office/drawing/2014/main" id="{E53F7E7E-1431-4413-B884-63CAB71F348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6224702" y="2027867"/>
            <a:ext cx="2204864" cy="1653648"/>
          </a:xfrm>
          <a:prstGeom prst="rect">
            <a:avLst/>
          </a:prstGeom>
        </p:spPr>
      </p:pic>
      <p:pic>
        <p:nvPicPr>
          <p:cNvPr id="10" name="Picture 9">
            <a:extLst>
              <a:ext uri="{FF2B5EF4-FFF2-40B4-BE49-F238E27FC236}">
                <a16:creationId xmlns:a16="http://schemas.microsoft.com/office/drawing/2014/main" id="{9F411D4A-B665-4EA5-9669-C7E32310168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5119850" y="4234145"/>
            <a:ext cx="1964723" cy="1908296"/>
          </a:xfrm>
          <a:prstGeom prst="rect">
            <a:avLst/>
          </a:prstGeom>
        </p:spPr>
      </p:pic>
    </p:spTree>
    <p:extLst>
      <p:ext uri="{BB962C8B-B14F-4D97-AF65-F5344CB8AC3E}">
        <p14:creationId xmlns:p14="http://schemas.microsoft.com/office/powerpoint/2010/main" val="24901638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1317183"/>
            <a:ext cx="3672408" cy="4824536"/>
          </a:xfrm>
        </p:spPr>
        <p:txBody>
          <a:bodyPr>
            <a:normAutofit fontScale="90000"/>
          </a:bodyPr>
          <a:lstStyle/>
          <a:p>
            <a:r>
              <a:rPr lang="en-GB" sz="3600" b="1" u="sng" dirty="0">
                <a:solidFill>
                  <a:schemeClr val="tx1"/>
                </a:solidFill>
                <a:latin typeface="Arial" panose="020B0604020202020204" pitchFamily="34" charset="0"/>
                <a:ea typeface="Calibri" panose="020F0502020204030204" pitchFamily="34" charset="0"/>
                <a:cs typeface="Arial" panose="020B0604020202020204" pitchFamily="34" charset="0"/>
              </a:rPr>
              <a:t>PE</a:t>
            </a:r>
            <a:br>
              <a:rPr lang="en-GB" sz="3600" dirty="0">
                <a:solidFill>
                  <a:srgbClr val="0070C0"/>
                </a:solidFill>
                <a:latin typeface="Arial" panose="020B0604020202020204" pitchFamily="34" charset="0"/>
                <a:ea typeface="Calibri" panose="020F0502020204030204" pitchFamily="34" charset="0"/>
                <a:cs typeface="Arial" panose="020B0604020202020204" pitchFamily="34" charset="0"/>
              </a:rPr>
            </a:br>
            <a:r>
              <a:rPr lang="en-GB" sz="3600" dirty="0">
                <a:solidFill>
                  <a:srgbClr val="0070C0"/>
                </a:solidFill>
                <a:latin typeface="Arial" panose="020B0604020202020204" pitchFamily="34" charset="0"/>
                <a:ea typeface="Calibri" panose="020F0502020204030204" pitchFamily="34" charset="0"/>
                <a:cs typeface="Arial" panose="020B0604020202020204" pitchFamily="34" charset="0"/>
              </a:rPr>
              <a:t>Royal blue </a:t>
            </a:r>
            <a:r>
              <a:rPr lang="en-GB" sz="3600" dirty="0">
                <a:solidFill>
                  <a:schemeClr val="tx1"/>
                </a:solidFill>
                <a:latin typeface="Arial" panose="020B0604020202020204" pitchFamily="34" charset="0"/>
                <a:ea typeface="Calibri" panose="020F0502020204030204" pitchFamily="34" charset="0"/>
                <a:cs typeface="Arial" panose="020B0604020202020204" pitchFamily="34" charset="0"/>
              </a:rPr>
              <a:t>shorts/skort</a:t>
            </a:r>
            <a:br>
              <a:rPr lang="en-GB" sz="3600" dirty="0">
                <a:solidFill>
                  <a:schemeClr val="tx1"/>
                </a:solidFill>
                <a:latin typeface="Arial" panose="020B0604020202020204" pitchFamily="34" charset="0"/>
                <a:ea typeface="Calibri" panose="020F0502020204030204" pitchFamily="34" charset="0"/>
                <a:cs typeface="Arial" panose="020B0604020202020204" pitchFamily="34" charset="0"/>
              </a:rPr>
            </a:br>
            <a:r>
              <a:rPr lang="en-GB" sz="3600" dirty="0">
                <a:solidFill>
                  <a:schemeClr val="tx1"/>
                </a:solidFill>
                <a:latin typeface="Arial" panose="020B0604020202020204" pitchFamily="34" charset="0"/>
                <a:ea typeface="Calibri" panose="020F0502020204030204" pitchFamily="34" charset="0"/>
                <a:cs typeface="Arial" panose="020B0604020202020204" pitchFamily="34" charset="0"/>
              </a:rPr>
              <a:t>White T-shirt</a:t>
            </a:r>
            <a:br>
              <a:rPr lang="en-GB" sz="3600" dirty="0">
                <a:solidFill>
                  <a:schemeClr val="tx1"/>
                </a:solidFill>
                <a:latin typeface="Arial" panose="020B0604020202020204" pitchFamily="34" charset="0"/>
                <a:ea typeface="Calibri" panose="020F0502020204030204" pitchFamily="34" charset="0"/>
                <a:cs typeface="Arial" panose="020B0604020202020204" pitchFamily="34" charset="0"/>
              </a:rPr>
            </a:br>
            <a:r>
              <a:rPr lang="en-GB" sz="3600" dirty="0">
                <a:solidFill>
                  <a:schemeClr val="tx1"/>
                </a:solidFill>
                <a:latin typeface="Arial" panose="020B0604020202020204" pitchFamily="34" charset="0"/>
                <a:ea typeface="Calibri" panose="020F0502020204030204" pitchFamily="34" charset="0"/>
                <a:cs typeface="Arial" panose="020B0604020202020204" pitchFamily="34" charset="0"/>
              </a:rPr>
              <a:t>Kit available Mon-Fri</a:t>
            </a:r>
            <a:br>
              <a:rPr lang="en-GB" sz="3600" dirty="0">
                <a:solidFill>
                  <a:schemeClr val="tx1"/>
                </a:solidFill>
                <a:latin typeface="Arial" panose="020B0604020202020204" pitchFamily="34" charset="0"/>
                <a:ea typeface="Calibri" panose="020F0502020204030204" pitchFamily="34" charset="0"/>
                <a:cs typeface="Arial" panose="020B0604020202020204" pitchFamily="34" charset="0"/>
              </a:rPr>
            </a:br>
            <a:br>
              <a:rPr lang="en-GB" sz="3600" dirty="0">
                <a:solidFill>
                  <a:schemeClr val="tx1"/>
                </a:solidFill>
                <a:latin typeface="Arial" panose="020B0604020202020204" pitchFamily="34" charset="0"/>
                <a:ea typeface="Calibri" panose="020F0502020204030204" pitchFamily="34" charset="0"/>
                <a:cs typeface="Arial" panose="020B0604020202020204" pitchFamily="34" charset="0"/>
              </a:rPr>
            </a:br>
            <a:r>
              <a:rPr lang="en-GB" sz="3600" b="1" u="sng" dirty="0">
                <a:solidFill>
                  <a:schemeClr val="tx1"/>
                </a:solidFill>
                <a:latin typeface="Arial" panose="020B0604020202020204" pitchFamily="34" charset="0"/>
                <a:ea typeface="Calibri" panose="020F0502020204030204" pitchFamily="34" charset="0"/>
                <a:cs typeface="Arial" panose="020B0604020202020204" pitchFamily="34" charset="0"/>
              </a:rPr>
              <a:t>Mondays and Fridays</a:t>
            </a:r>
            <a:r>
              <a:rPr lang="en-GB" sz="3600" dirty="0">
                <a:solidFill>
                  <a:schemeClr val="tx1"/>
                </a:solidFill>
                <a:latin typeface="Arial" panose="020B0604020202020204" pitchFamily="34" charset="0"/>
                <a:ea typeface="Calibri" panose="020F0502020204030204" pitchFamily="34" charset="0"/>
                <a:cs typeface="Arial" panose="020B0604020202020204" pitchFamily="34" charset="0"/>
              </a:rPr>
              <a:t>.</a:t>
            </a:r>
            <a:br>
              <a:rPr lang="en-GB" dirty="0">
                <a:solidFill>
                  <a:srgbClr val="0070C0"/>
                </a:solidFill>
                <a:latin typeface="SassoonPrimaryInfant" pitchFamily="2" charset="0"/>
              </a:rPr>
            </a:br>
            <a:br>
              <a:rPr lang="en-GB" dirty="0">
                <a:solidFill>
                  <a:srgbClr val="0070C0"/>
                </a:solidFill>
                <a:latin typeface="SassoonPrimaryInfant" pitchFamily="2" charset="0"/>
              </a:rPr>
            </a:br>
            <a:endParaRPr lang="en-GB" dirty="0">
              <a:solidFill>
                <a:srgbClr val="0070C0"/>
              </a:solidFill>
              <a:latin typeface="SassoonPrimaryInfant" pitchFamily="2" charset="0"/>
            </a:endParaRPr>
          </a:p>
        </p:txBody>
      </p:sp>
      <p:pic>
        <p:nvPicPr>
          <p:cNvPr id="5" name="Picture 4">
            <a:extLst>
              <a:ext uri="{FF2B5EF4-FFF2-40B4-BE49-F238E27FC236}">
                <a16:creationId xmlns:a16="http://schemas.microsoft.com/office/drawing/2014/main" id="{BE94A7E3-C7B8-47EA-862C-0EEDFF530DD9}"/>
              </a:ext>
            </a:extLst>
          </p:cNvPr>
          <p:cNvPicPr>
            <a:picLocks noChangeAspect="1"/>
          </p:cNvPicPr>
          <p:nvPr/>
        </p:nvPicPr>
        <p:blipFill>
          <a:blip r:embed="rId2"/>
          <a:stretch>
            <a:fillRect/>
          </a:stretch>
        </p:blipFill>
        <p:spPr>
          <a:xfrm>
            <a:off x="4383293" y="1700808"/>
            <a:ext cx="4078652" cy="3151435"/>
          </a:xfrm>
          <a:prstGeom prst="rect">
            <a:avLst/>
          </a:prstGeom>
        </p:spPr>
      </p:pic>
    </p:spTree>
    <p:extLst>
      <p:ext uri="{BB962C8B-B14F-4D97-AF65-F5344CB8AC3E}">
        <p14:creationId xmlns:p14="http://schemas.microsoft.com/office/powerpoint/2010/main" val="36573754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7604" y="1431105"/>
            <a:ext cx="3672408" cy="6048672"/>
          </a:xfrm>
        </p:spPr>
        <p:txBody>
          <a:bodyPr>
            <a:normAutofit/>
          </a:bodyPr>
          <a:lstStyle/>
          <a:p>
            <a:r>
              <a:rPr lang="en-GB" sz="2200" dirty="0">
                <a:solidFill>
                  <a:schemeClr val="tx1"/>
                </a:solidFill>
                <a:latin typeface="Calibri" panose="020F0502020204030204" pitchFamily="34" charset="0"/>
                <a:ea typeface="Calibri" panose="020F0502020204030204" pitchFamily="34" charset="0"/>
                <a:cs typeface="Calibri" panose="020F0502020204030204" pitchFamily="34" charset="0"/>
              </a:rPr>
              <a:t>ClassDojo is used for us to communicate with one another. I will post photos and updates regularly and keep you updated on our class learning.</a:t>
            </a:r>
            <a:br>
              <a:rPr lang="en-GB" sz="2200"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GB" sz="2200"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GB" sz="2200" dirty="0">
                <a:solidFill>
                  <a:schemeClr val="tx1"/>
                </a:solidFill>
                <a:latin typeface="Calibri" panose="020F0502020204030204" pitchFamily="34" charset="0"/>
                <a:ea typeface="Calibri" panose="020F0502020204030204" pitchFamily="34" charset="0"/>
                <a:cs typeface="Calibri" panose="020F0502020204030204" pitchFamily="34" charset="0"/>
              </a:rPr>
              <a:t>You can use the message part of the app to get in touch with me and I will check this between 8am and 5pm. For any urgent issues, please contact the school office. </a:t>
            </a:r>
            <a:br>
              <a:rPr lang="en-GB" sz="2200"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GB" sz="3200" dirty="0">
                <a:solidFill>
                  <a:schemeClr val="tx1"/>
                </a:solidFill>
                <a:latin typeface="SassoonPrimaryInfant" pitchFamily="2" charset="0"/>
              </a:rPr>
            </a:br>
            <a:r>
              <a:rPr lang="en-GB" sz="3200" dirty="0">
                <a:solidFill>
                  <a:schemeClr val="tx1"/>
                </a:solidFill>
                <a:latin typeface="SassoonPrimaryInfant" pitchFamily="2" charset="0"/>
              </a:rPr>
              <a:t> </a:t>
            </a:r>
            <a:br>
              <a:rPr lang="en-GB" dirty="0">
                <a:solidFill>
                  <a:schemeClr val="tx1"/>
                </a:solidFill>
                <a:latin typeface="SassoonPrimaryInfant" pitchFamily="2" charset="0"/>
              </a:rPr>
            </a:br>
            <a:endParaRPr lang="en-GB" dirty="0">
              <a:solidFill>
                <a:schemeClr val="tx1"/>
              </a:solidFill>
              <a:latin typeface="SassoonPrimaryInfant" pitchFamily="2" charset="0"/>
            </a:endParaRPr>
          </a:p>
        </p:txBody>
      </p:sp>
      <p:pic>
        <p:nvPicPr>
          <p:cNvPr id="5" name="Picture 4">
            <a:extLst>
              <a:ext uri="{FF2B5EF4-FFF2-40B4-BE49-F238E27FC236}">
                <a16:creationId xmlns:a16="http://schemas.microsoft.com/office/drawing/2014/main" id="{DE04D2C3-857D-40D8-B37D-6B15A0ED9413}"/>
              </a:ext>
            </a:extLst>
          </p:cNvPr>
          <p:cNvPicPr>
            <a:picLocks noChangeAspect="1"/>
          </p:cNvPicPr>
          <p:nvPr/>
        </p:nvPicPr>
        <p:blipFill>
          <a:blip r:embed="rId2"/>
          <a:stretch>
            <a:fillRect/>
          </a:stretch>
        </p:blipFill>
        <p:spPr>
          <a:xfrm>
            <a:off x="1115616" y="659580"/>
            <a:ext cx="2324100" cy="771525"/>
          </a:xfrm>
          <a:prstGeom prst="rect">
            <a:avLst/>
          </a:prstGeom>
        </p:spPr>
      </p:pic>
      <p:pic>
        <p:nvPicPr>
          <p:cNvPr id="4" name="Picture 3">
            <a:extLst>
              <a:ext uri="{FF2B5EF4-FFF2-40B4-BE49-F238E27FC236}">
                <a16:creationId xmlns:a16="http://schemas.microsoft.com/office/drawing/2014/main" id="{F341605D-9979-4C37-97FD-C348DE24F6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959932" y="1592796"/>
            <a:ext cx="4896544" cy="3672408"/>
          </a:xfrm>
          <a:prstGeom prst="rect">
            <a:avLst/>
          </a:prstGeom>
        </p:spPr>
      </p:pic>
    </p:spTree>
    <p:extLst>
      <p:ext uri="{BB962C8B-B14F-4D97-AF65-F5344CB8AC3E}">
        <p14:creationId xmlns:p14="http://schemas.microsoft.com/office/powerpoint/2010/main" val="18620528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84784"/>
            <a:ext cx="8229600" cy="1152128"/>
          </a:xfrm>
        </p:spPr>
        <p:txBody>
          <a:bodyPr>
            <a:noAutofit/>
          </a:bodyPr>
          <a:lstStyle/>
          <a:p>
            <a:r>
              <a:rPr lang="en-GB" sz="6000" dirty="0">
                <a:latin typeface="Calibri" panose="020F0502020204030204" pitchFamily="34" charset="0"/>
                <a:ea typeface="Calibri" panose="020F0502020204030204" pitchFamily="34" charset="0"/>
                <a:cs typeface="Calibri" panose="020F0502020204030204" pitchFamily="34" charset="0"/>
              </a:rPr>
              <a:t>Thank you for coming!</a:t>
            </a:r>
            <a:br>
              <a:rPr lang="en-GB" sz="6000" dirty="0">
                <a:latin typeface="Calibri" panose="020F0502020204030204" pitchFamily="34" charset="0"/>
                <a:ea typeface="Calibri" panose="020F0502020204030204" pitchFamily="34" charset="0"/>
                <a:cs typeface="Calibri" panose="020F0502020204030204" pitchFamily="34" charset="0"/>
              </a:rPr>
            </a:br>
            <a:br>
              <a:rPr lang="en-GB" sz="6000" dirty="0">
                <a:latin typeface="Calibri" panose="020F0502020204030204" pitchFamily="34" charset="0"/>
                <a:ea typeface="Calibri" panose="020F0502020204030204" pitchFamily="34" charset="0"/>
                <a:cs typeface="Calibri" panose="020F0502020204030204" pitchFamily="34" charset="0"/>
              </a:rPr>
            </a:br>
            <a:r>
              <a:rPr lang="en-GB" sz="6000" dirty="0">
                <a:latin typeface="Calibri" panose="020F0502020204030204" pitchFamily="34" charset="0"/>
                <a:ea typeface="Calibri" panose="020F0502020204030204" pitchFamily="34" charset="0"/>
                <a:cs typeface="Calibri" panose="020F0502020204030204" pitchFamily="34" charset="0"/>
              </a:rPr>
              <a:t>Any questions?</a:t>
            </a:r>
          </a:p>
        </p:txBody>
      </p:sp>
      <p:sp>
        <p:nvSpPr>
          <p:cNvPr id="3" name="AutoShape 2" descr="Image preview">
            <a:extLst>
              <a:ext uri="{FF2B5EF4-FFF2-40B4-BE49-F238E27FC236}">
                <a16:creationId xmlns:a16="http://schemas.microsoft.com/office/drawing/2014/main" id="{875C6FFA-F87C-4D51-9913-B7DC500544E0}"/>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38357753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25281</TotalTime>
  <Words>722</Words>
  <Application>Microsoft Office PowerPoint</Application>
  <PresentationFormat>On-screen Show (4:3)</PresentationFormat>
  <Paragraphs>60</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Aptos</vt:lpstr>
      <vt:lpstr>Arial</vt:lpstr>
      <vt:lpstr>Calibri</vt:lpstr>
      <vt:lpstr>Garamond</vt:lpstr>
      <vt:lpstr>SassoonPrimaryInfant</vt:lpstr>
      <vt:lpstr>Organic</vt:lpstr>
      <vt:lpstr>PowerPoint Presentation</vt:lpstr>
      <vt:lpstr>PowerPoint Presentation</vt:lpstr>
      <vt:lpstr>PowerPoint Presentation</vt:lpstr>
      <vt:lpstr>PowerPoint Presentation</vt:lpstr>
      <vt:lpstr>PowerPoint Presentation</vt:lpstr>
      <vt:lpstr>PowerPoint Presentation</vt:lpstr>
      <vt:lpstr>Phonics Bug Club </vt:lpstr>
      <vt:lpstr>     Reading  We teach reading in a variety of ways: * Integrated into the curriculum * Paired reading – this develops fluency and children can support each other * In our English lessons we will be Investigating books deeply.  * ‘Deepening the moment’ with our reading skills by using  VIPERS – increasing comprehension as well as fluency. * Work on comprehension at home. Stop reading at various points and ask questions and also encourage reading with expression.  * When we read 1-2-1 at school we will be looking for these skills and seeing if children can apply their phonics knowledge, show great comprehension, expression and fluency. </vt:lpstr>
      <vt:lpstr>PowerPoint Presentation</vt:lpstr>
      <vt:lpstr>PowerPoint Presentation</vt:lpstr>
      <vt:lpstr>At St Christopher’s we understand how important reading to an adult is. Our whole school expectation is that children read to an adult six times a week (every day and once over the weekend).   This needs to be noted in your child’s reading record. Comments on how your child read, if they enjoyed the book or any challenges are very helpful. </vt:lpstr>
      <vt:lpstr>PowerPoint Presentation</vt:lpstr>
      <vt:lpstr>PowerPoint Presentation</vt:lpstr>
      <vt:lpstr>Developing a strong grounding in number is essential so that all children develop the necessary building blocks to excel mathematically.   It is important that children develop positive attitudes and interests in mathematics, look for patterns and relationships, spot connections, ‘have a go’, talk to adults and peers about what they notice and not be afraid to make mistakes.  </vt:lpstr>
      <vt:lpstr>PE Royal blue shorts/skort White T-shirt Kit available Mon-Fri  Mondays and Fridays.  </vt:lpstr>
      <vt:lpstr>ClassDojo is used for us to communicate with one another. I will post photos and updates regularly and keep you updated on our class learning.  You can use the message part of the app to get in touch with me and I will check this between 8am and 5pm. For any urgent issues, please contact the school office.     </vt:lpstr>
      <vt:lpstr>Thank you for coming!  Any questions?</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Heather  Timms</cp:lastModifiedBy>
  <cp:revision>84</cp:revision>
  <dcterms:created xsi:type="dcterms:W3CDTF">2021-07-21T06:39:47Z</dcterms:created>
  <dcterms:modified xsi:type="dcterms:W3CDTF">2025-09-23T19:04:21Z</dcterms:modified>
</cp:coreProperties>
</file>