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snapToObjects="1">
      <p:cViewPr varScale="1">
        <p:scale>
          <a:sx n="85" d="100"/>
          <a:sy n="85" d="100"/>
        </p:scale>
        <p:origin x="1406" y="53"/>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10/16/2025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10/16/2025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10/16/2025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10/16/2025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10/16/2025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10/16/2025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10/16/2025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6E8C8"/>
        </a:solidFill>
        <a:effectLst/>
      </p:bgPr>
    </p:bg>
    <p:spTree>
      <p:nvGrpSpPr>
        <p:cNvPr id="1" name=""/>
        <p:cNvGrpSpPr/>
        <p:nvPr/>
      </p:nvGrpSpPr>
      <p:grpSpPr>
        <a:xfrm>
          <a:off x="0" y="0"/>
          <a:ext cx="0" cy="0"/>
          <a:chOff x="0" y="0"/>
          <a:chExt cx="0" cy="0"/>
        </a:xfrm>
      </p:grpSpPr>
      <p:sp>
        <p:nvSpPr>
          <p:cNvPr id="2" name="TextBox 1"/>
          <p:cNvSpPr txBox="1"/>
          <p:nvPr/>
        </p:nvSpPr>
        <p:spPr>
          <a:xfrm>
            <a:off x="274320" y="274320"/>
            <a:ext cx="5114670" cy="461665"/>
          </a:xfrm>
          <a:prstGeom prst="rect">
            <a:avLst/>
          </a:prstGeom>
          <a:noFill/>
        </p:spPr>
        <p:txBody>
          <a:bodyPr wrap="none">
            <a:spAutoFit/>
          </a:bodyPr>
          <a:lstStyle/>
          <a:p>
            <a:pPr>
              <a:defRPr sz="3600" b="1">
                <a:solidFill>
                  <a:srgbClr val="004000"/>
                </a:solidFill>
              </a:defRPr>
            </a:pPr>
            <a:r>
              <a:rPr sz="2400" dirty="0"/>
              <a:t>Autumn Term Overview – Ginkgo Class</a:t>
            </a:r>
          </a:p>
        </p:txBody>
      </p:sp>
      <p:sp>
        <p:nvSpPr>
          <p:cNvPr id="3" name="TextBox 2"/>
          <p:cNvSpPr txBox="1"/>
          <p:nvPr/>
        </p:nvSpPr>
        <p:spPr>
          <a:xfrm>
            <a:off x="457200" y="1188720"/>
            <a:ext cx="2834640" cy="1107996"/>
          </a:xfrm>
          <a:prstGeom prst="rect">
            <a:avLst/>
          </a:prstGeom>
          <a:noFill/>
        </p:spPr>
        <p:txBody>
          <a:bodyPr wrap="square">
            <a:spAutoFit/>
          </a:bodyPr>
          <a:lstStyle/>
          <a:p>
            <a:pPr>
              <a:defRPr sz="1800" b="1">
                <a:solidFill>
                  <a:srgbClr val="004000"/>
                </a:solidFill>
              </a:defRPr>
            </a:pPr>
            <a:r>
              <a:rPr sz="1100" dirty="0"/>
              <a:t>Literacy</a:t>
            </a:r>
          </a:p>
          <a:p>
            <a:pPr>
              <a:defRPr sz="1300">
                <a:solidFill>
                  <a:srgbClr val="004000"/>
                </a:solidFill>
              </a:defRPr>
            </a:pPr>
            <a:r>
              <a:rPr sz="1100" dirty="0"/>
              <a:t>Our core text this term is The Secret Forest. </a:t>
            </a:r>
            <a:r>
              <a:rPr lang="en-GB" sz="1100" dirty="0"/>
              <a:t>T</a:t>
            </a:r>
            <a:r>
              <a:rPr sz="1100" dirty="0"/>
              <a:t>o begin with, we are creating questions about the book. As we move through the book, w</a:t>
            </a:r>
            <a:r>
              <a:rPr lang="en-GB" sz="1100" dirty="0"/>
              <a:t>e</a:t>
            </a:r>
            <a:r>
              <a:rPr sz="1100" dirty="0"/>
              <a:t> </a:t>
            </a:r>
            <a:r>
              <a:rPr lang="en-GB" sz="1100" dirty="0"/>
              <a:t>will</a:t>
            </a:r>
            <a:r>
              <a:rPr sz="1100" dirty="0"/>
              <a:t> create fact files about the key animals in the text.</a:t>
            </a:r>
          </a:p>
        </p:txBody>
      </p:sp>
      <p:sp>
        <p:nvSpPr>
          <p:cNvPr id="4" name="TextBox 3"/>
          <p:cNvSpPr txBox="1"/>
          <p:nvPr/>
        </p:nvSpPr>
        <p:spPr>
          <a:xfrm>
            <a:off x="3337560" y="1188720"/>
            <a:ext cx="2834640" cy="1107996"/>
          </a:xfrm>
          <a:prstGeom prst="rect">
            <a:avLst/>
          </a:prstGeom>
          <a:noFill/>
        </p:spPr>
        <p:txBody>
          <a:bodyPr wrap="square">
            <a:spAutoFit/>
          </a:bodyPr>
          <a:lstStyle/>
          <a:p>
            <a:pPr>
              <a:defRPr sz="1800" b="1">
                <a:solidFill>
                  <a:srgbClr val="004000"/>
                </a:solidFill>
              </a:defRPr>
            </a:pPr>
            <a:r>
              <a:rPr sz="1100" dirty="0"/>
              <a:t>Mathematics</a:t>
            </a:r>
          </a:p>
          <a:p>
            <a:pPr>
              <a:defRPr sz="1300">
                <a:solidFill>
                  <a:srgbClr val="004000"/>
                </a:solidFill>
              </a:defRPr>
            </a:pPr>
            <a:r>
              <a:rPr sz="1100" dirty="0"/>
              <a:t>We are following the White Rose Scheme of Work with a focus on place value and addition and subtraction. Pupils will use manipulatives</a:t>
            </a:r>
            <a:r>
              <a:rPr lang="en-GB" sz="1100" dirty="0"/>
              <a:t>,</a:t>
            </a:r>
            <a:r>
              <a:rPr sz="1100" dirty="0"/>
              <a:t> </a:t>
            </a:r>
            <a:r>
              <a:rPr lang="en-GB" sz="1100" dirty="0"/>
              <a:t>work on  </a:t>
            </a:r>
            <a:r>
              <a:rPr sz="1100" dirty="0"/>
              <a:t>discussion and investigation activities to deepen their understanding.</a:t>
            </a:r>
          </a:p>
        </p:txBody>
      </p:sp>
      <p:sp>
        <p:nvSpPr>
          <p:cNvPr id="5" name="TextBox 4"/>
          <p:cNvSpPr txBox="1"/>
          <p:nvPr/>
        </p:nvSpPr>
        <p:spPr>
          <a:xfrm>
            <a:off x="6217920" y="1188720"/>
            <a:ext cx="2834640" cy="1277273"/>
          </a:xfrm>
          <a:prstGeom prst="rect">
            <a:avLst/>
          </a:prstGeom>
          <a:noFill/>
        </p:spPr>
        <p:txBody>
          <a:bodyPr wrap="square">
            <a:spAutoFit/>
          </a:bodyPr>
          <a:lstStyle/>
          <a:p>
            <a:pPr>
              <a:defRPr sz="1800" b="1">
                <a:solidFill>
                  <a:srgbClr val="004000"/>
                </a:solidFill>
              </a:defRPr>
            </a:pPr>
            <a:r>
              <a:rPr sz="1100" dirty="0"/>
              <a:t>Science</a:t>
            </a:r>
          </a:p>
          <a:p>
            <a:pPr>
              <a:defRPr sz="1300">
                <a:solidFill>
                  <a:srgbClr val="004000"/>
                </a:solidFill>
              </a:defRPr>
            </a:pPr>
            <a:r>
              <a:rPr sz="1100" dirty="0"/>
              <a:t>We are studying Living Things and Their Habitats. This is an introduction to identifying things that are alive, dead and never alive, and t</a:t>
            </a:r>
            <a:r>
              <a:rPr lang="en-GB" sz="1100" dirty="0"/>
              <a:t>he</a:t>
            </a:r>
            <a:r>
              <a:rPr sz="1100" dirty="0"/>
              <a:t> different habitats for different animals. The children will learn to use scientific vocabulary.</a:t>
            </a:r>
          </a:p>
        </p:txBody>
      </p:sp>
      <p:sp>
        <p:nvSpPr>
          <p:cNvPr id="6" name="TextBox 5"/>
          <p:cNvSpPr txBox="1"/>
          <p:nvPr/>
        </p:nvSpPr>
        <p:spPr>
          <a:xfrm>
            <a:off x="457200" y="2573148"/>
            <a:ext cx="2834640" cy="769441"/>
          </a:xfrm>
          <a:prstGeom prst="rect">
            <a:avLst/>
          </a:prstGeom>
          <a:noFill/>
        </p:spPr>
        <p:txBody>
          <a:bodyPr wrap="square">
            <a:spAutoFit/>
          </a:bodyPr>
          <a:lstStyle/>
          <a:p>
            <a:pPr>
              <a:defRPr sz="1800" b="1">
                <a:solidFill>
                  <a:srgbClr val="004000"/>
                </a:solidFill>
              </a:defRPr>
            </a:pPr>
            <a:r>
              <a:rPr sz="1100" dirty="0"/>
              <a:t>Religious Education (RE)</a:t>
            </a:r>
          </a:p>
          <a:p>
            <a:pPr>
              <a:defRPr sz="1300">
                <a:solidFill>
                  <a:srgbClr val="004000"/>
                </a:solidFill>
              </a:defRPr>
            </a:pPr>
            <a:r>
              <a:rPr sz="1100" dirty="0"/>
              <a:t>We are following the Jigsaw Scheme with a focus on Christianity and kindness towards others.</a:t>
            </a:r>
          </a:p>
        </p:txBody>
      </p:sp>
      <p:sp>
        <p:nvSpPr>
          <p:cNvPr id="7" name="TextBox 6"/>
          <p:cNvSpPr txBox="1"/>
          <p:nvPr/>
        </p:nvSpPr>
        <p:spPr>
          <a:xfrm>
            <a:off x="3337560" y="2651760"/>
            <a:ext cx="2834640" cy="1384995"/>
          </a:xfrm>
          <a:prstGeom prst="rect">
            <a:avLst/>
          </a:prstGeom>
          <a:noFill/>
        </p:spPr>
        <p:txBody>
          <a:bodyPr wrap="square">
            <a:spAutoFit/>
          </a:bodyPr>
          <a:lstStyle/>
          <a:p>
            <a:pPr>
              <a:defRPr sz="1800" b="1">
                <a:solidFill>
                  <a:srgbClr val="004000"/>
                </a:solidFill>
              </a:defRPr>
            </a:pPr>
            <a:endParaRPr lang="en-GB" dirty="0"/>
          </a:p>
          <a:p>
            <a:pPr>
              <a:defRPr sz="1800" b="1">
                <a:solidFill>
                  <a:srgbClr val="004000"/>
                </a:solidFill>
              </a:defRPr>
            </a:pPr>
            <a:r>
              <a:rPr sz="1100" dirty="0"/>
              <a:t>PSHE</a:t>
            </a:r>
          </a:p>
          <a:p>
            <a:pPr>
              <a:defRPr sz="1300">
                <a:solidFill>
                  <a:srgbClr val="004000"/>
                </a:solidFill>
              </a:defRPr>
            </a:pPr>
            <a:r>
              <a:rPr sz="1100" dirty="0"/>
              <a:t>The children will be learning about Being Me in My World. They will discuss their hopes and dreams, think about their responsibilities and consider the idea of rewards and consequences.</a:t>
            </a:r>
          </a:p>
        </p:txBody>
      </p:sp>
      <p:sp>
        <p:nvSpPr>
          <p:cNvPr id="8" name="TextBox 7"/>
          <p:cNvSpPr txBox="1"/>
          <p:nvPr/>
        </p:nvSpPr>
        <p:spPr>
          <a:xfrm>
            <a:off x="6217920" y="2651760"/>
            <a:ext cx="2834640" cy="1554272"/>
          </a:xfrm>
          <a:prstGeom prst="rect">
            <a:avLst/>
          </a:prstGeom>
          <a:noFill/>
        </p:spPr>
        <p:txBody>
          <a:bodyPr wrap="square">
            <a:spAutoFit/>
          </a:bodyPr>
          <a:lstStyle/>
          <a:p>
            <a:endParaRPr dirty="0"/>
          </a:p>
          <a:p>
            <a:pPr>
              <a:defRPr sz="1800" b="1">
                <a:solidFill>
                  <a:srgbClr val="004000"/>
                </a:solidFill>
              </a:defRPr>
            </a:pPr>
            <a:r>
              <a:rPr sz="1100" dirty="0"/>
              <a:t>Computing</a:t>
            </a:r>
          </a:p>
          <a:p>
            <a:pPr>
              <a:defRPr sz="1300">
                <a:solidFill>
                  <a:srgbClr val="004000"/>
                </a:solidFill>
              </a:defRPr>
            </a:pPr>
            <a:r>
              <a:rPr sz="1100" dirty="0"/>
              <a:t>We are looking at Computing Systems and Networks. The children will learn what we mean by Information Technology, notice how it is used around us at school, home and in the wider world, and understand how to use it safely in various ways.</a:t>
            </a:r>
          </a:p>
        </p:txBody>
      </p:sp>
      <p:sp>
        <p:nvSpPr>
          <p:cNvPr id="9" name="TextBox 8"/>
          <p:cNvSpPr txBox="1"/>
          <p:nvPr/>
        </p:nvSpPr>
        <p:spPr>
          <a:xfrm>
            <a:off x="457200" y="4114800"/>
            <a:ext cx="2834640" cy="938719"/>
          </a:xfrm>
          <a:prstGeom prst="rect">
            <a:avLst/>
          </a:prstGeom>
          <a:noFill/>
        </p:spPr>
        <p:txBody>
          <a:bodyPr wrap="square">
            <a:spAutoFit/>
          </a:bodyPr>
          <a:lstStyle/>
          <a:p>
            <a:pPr>
              <a:defRPr sz="1800" b="1">
                <a:solidFill>
                  <a:srgbClr val="004000"/>
                </a:solidFill>
              </a:defRPr>
            </a:pPr>
            <a:r>
              <a:rPr lang="en-GB" sz="1100" dirty="0"/>
              <a:t>Geography</a:t>
            </a:r>
          </a:p>
          <a:p>
            <a:pPr>
              <a:defRPr sz="1300">
                <a:solidFill>
                  <a:srgbClr val="004000"/>
                </a:solidFill>
              </a:defRPr>
            </a:pPr>
            <a:r>
              <a:rPr lang="en-GB" sz="1100" dirty="0"/>
              <a:t>Our topic is Beyond My Window. We are developing  observation skills, creating simple maps, collecting data and identifying human and physical features.</a:t>
            </a:r>
          </a:p>
        </p:txBody>
      </p:sp>
      <p:sp>
        <p:nvSpPr>
          <p:cNvPr id="10" name="TextBox 9"/>
          <p:cNvSpPr txBox="1"/>
          <p:nvPr/>
        </p:nvSpPr>
        <p:spPr>
          <a:xfrm>
            <a:off x="3337560" y="4114800"/>
            <a:ext cx="2834640" cy="1323439"/>
          </a:xfrm>
          <a:prstGeom prst="rect">
            <a:avLst/>
          </a:prstGeom>
          <a:noFill/>
        </p:spPr>
        <p:txBody>
          <a:bodyPr wrap="square">
            <a:spAutoFit/>
          </a:bodyPr>
          <a:lstStyle/>
          <a:p>
            <a:endParaRPr lang="en-GB" dirty="0"/>
          </a:p>
          <a:p>
            <a:endParaRPr lang="en-GB" dirty="0"/>
          </a:p>
          <a:p>
            <a:pPr>
              <a:defRPr sz="1800" b="1">
                <a:solidFill>
                  <a:srgbClr val="004000"/>
                </a:solidFill>
              </a:defRPr>
            </a:pPr>
            <a:r>
              <a:rPr lang="en-GB" sz="1100" dirty="0"/>
              <a:t>Physical Education (PE)</a:t>
            </a:r>
          </a:p>
          <a:p>
            <a:pPr>
              <a:defRPr sz="1300">
                <a:solidFill>
                  <a:srgbClr val="004000"/>
                </a:solidFill>
              </a:defRPr>
            </a:pPr>
            <a:r>
              <a:rPr lang="en-GB" sz="1100" dirty="0"/>
              <a:t>The children are covering ball skills and learning how to develop attacking and defending skills in small game situations.</a:t>
            </a:r>
          </a:p>
        </p:txBody>
      </p:sp>
      <p:sp>
        <p:nvSpPr>
          <p:cNvPr id="11" name="TextBox 10"/>
          <p:cNvSpPr txBox="1"/>
          <p:nvPr/>
        </p:nvSpPr>
        <p:spPr>
          <a:xfrm>
            <a:off x="6217920" y="4114800"/>
            <a:ext cx="2834640" cy="1492716"/>
          </a:xfrm>
          <a:prstGeom prst="rect">
            <a:avLst/>
          </a:prstGeom>
          <a:noFill/>
        </p:spPr>
        <p:txBody>
          <a:bodyPr wrap="square">
            <a:spAutoFit/>
          </a:bodyPr>
          <a:lstStyle/>
          <a:p>
            <a:pPr>
              <a:defRPr sz="1800" b="1">
                <a:solidFill>
                  <a:srgbClr val="004000"/>
                </a:solidFill>
              </a:defRPr>
            </a:pPr>
            <a:endParaRPr lang="en-GB" dirty="0"/>
          </a:p>
          <a:p>
            <a:pPr>
              <a:defRPr sz="1800" b="1">
                <a:solidFill>
                  <a:srgbClr val="004000"/>
                </a:solidFill>
              </a:defRPr>
            </a:pPr>
            <a:endParaRPr lang="en-GB" dirty="0"/>
          </a:p>
          <a:p>
            <a:pPr>
              <a:defRPr sz="1800" b="1">
                <a:solidFill>
                  <a:srgbClr val="004000"/>
                </a:solidFill>
              </a:defRPr>
            </a:pPr>
            <a:r>
              <a:rPr sz="1100" dirty="0"/>
              <a:t>Art</a:t>
            </a:r>
          </a:p>
          <a:p>
            <a:pPr>
              <a:defRPr sz="1300">
                <a:solidFill>
                  <a:srgbClr val="004000"/>
                </a:solidFill>
              </a:defRPr>
            </a:pPr>
            <a:r>
              <a:rPr sz="1100" dirty="0"/>
              <a:t>We are using Spirals in our work — experiencing spirals in nature and man-made forms, and using a variety of materials to create our own art.</a:t>
            </a:r>
          </a:p>
        </p:txBody>
      </p:sp>
      <p:sp>
        <p:nvSpPr>
          <p:cNvPr id="12" name="TextBox 11"/>
          <p:cNvSpPr txBox="1"/>
          <p:nvPr/>
        </p:nvSpPr>
        <p:spPr>
          <a:xfrm>
            <a:off x="457200" y="5577840"/>
            <a:ext cx="2834640" cy="969496"/>
          </a:xfrm>
          <a:prstGeom prst="rect">
            <a:avLst/>
          </a:prstGeom>
          <a:noFill/>
        </p:spPr>
        <p:txBody>
          <a:bodyPr wrap="square">
            <a:spAutoFit/>
          </a:bodyPr>
          <a:lstStyle/>
          <a:p>
            <a:pPr>
              <a:defRPr sz="1800" b="1">
                <a:solidFill>
                  <a:srgbClr val="004000"/>
                </a:solidFill>
              </a:defRPr>
            </a:pPr>
            <a:r>
              <a:rPr sz="1100" dirty="0"/>
              <a:t>Music</a:t>
            </a:r>
          </a:p>
          <a:p>
            <a:pPr>
              <a:defRPr sz="1300">
                <a:solidFill>
                  <a:srgbClr val="004000"/>
                </a:solidFill>
              </a:defRPr>
            </a:pPr>
            <a:r>
              <a:rPr sz="1100" dirty="0"/>
              <a:t>We are focusing on Pulse, Rhythm and Pitch. The children </a:t>
            </a:r>
            <a:r>
              <a:rPr lang="en-GB" sz="1100" dirty="0"/>
              <a:t>will</a:t>
            </a:r>
            <a:r>
              <a:rPr sz="1100" dirty="0"/>
              <a:t> clap in time to a beat, move in time with a conductor and create their own music</a:t>
            </a:r>
            <a:r>
              <a:rPr lang="en-GB" dirty="0"/>
              <a:t>.</a:t>
            </a:r>
            <a:endParaRPr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42388</TotalTime>
  <Words>350</Words>
  <Application>Microsoft Office PowerPoint</Application>
  <PresentationFormat>On-screen Show (4:3)</PresentationFormat>
  <Paragraphs>27</Paragraphs>
  <Slides>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Office Theme</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Teacher</dc:creator>
  <cp:keywords/>
  <dc:description>generated using python-pptx</dc:description>
  <cp:lastModifiedBy>Heather  Timms</cp:lastModifiedBy>
  <cp:revision>6</cp:revision>
  <dcterms:created xsi:type="dcterms:W3CDTF">2013-01-27T09:14:16Z</dcterms:created>
  <dcterms:modified xsi:type="dcterms:W3CDTF">2025-11-06T17:04:23Z</dcterms:modified>
  <cp:category/>
</cp:coreProperties>
</file>